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0" roundtripDataSignature="AMtx7mhLu3y1AsVCKT2vbboq93m5+tEp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Roboto-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a2385c8a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a2385c8ab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b9fdc2a24_2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ab9fdc2a24_2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b9fdc2a24_2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ab9fdc2a24_2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7"/>
          <p:cNvSpPr/>
          <p:nvPr/>
        </p:nvSpPr>
        <p:spPr>
          <a:xfrm flipH="1">
            <a:off x="8246400" y="4245875"/>
            <a:ext cx="897600" cy="897600"/>
          </a:xfrm>
          <a:prstGeom prst="round1Rect">
            <a:avLst>
              <a:gd fmla="val 16667" name="adj"/>
            </a:avLst>
          </a:prstGeom>
          <a:solidFill>
            <a:schemeClr val="lt1">
              <a:alpha val="6588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7"/>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Font typeface="Open Sans"/>
              <a:buNone/>
              <a:defRPr sz="4800">
                <a:latin typeface="Open Sans"/>
                <a:ea typeface="Open Sans"/>
                <a:cs typeface="Open Sans"/>
                <a:sym typeface="Open Sans"/>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17"/>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000"/>
              <a:buFont typeface="Open Sans"/>
              <a:buNone/>
              <a:defRPr>
                <a:solidFill>
                  <a:schemeClr val="lt1"/>
                </a:solidFill>
                <a:latin typeface="Open Sans"/>
                <a:ea typeface="Open Sans"/>
                <a:cs typeface="Open Sans"/>
                <a:sym typeface="Open Sans"/>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1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2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60" name="Google Shape;60;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 name="Shape 15"/>
        <p:cNvGrpSpPr/>
        <p:nvPr/>
      </p:nvGrpSpPr>
      <p:grpSpPr>
        <a:xfrm>
          <a:off x="0" y="0"/>
          <a:ext cx="0" cy="0"/>
          <a:chOff x="0" y="0"/>
          <a:chExt cx="0" cy="0"/>
        </a:xfrm>
      </p:grpSpPr>
      <p:sp>
        <p:nvSpPr>
          <p:cNvPr id="16" name="Google Shape;16;p18"/>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8"/>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18"/>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20" name="Google Shape;20;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 name="Shape 21"/>
        <p:cNvGrpSpPr/>
        <p:nvPr/>
      </p:nvGrpSpPr>
      <p:grpSpPr>
        <a:xfrm>
          <a:off x="0" y="0"/>
          <a:ext cx="0" cy="0"/>
          <a:chOff x="0" y="0"/>
          <a:chExt cx="0" cy="0"/>
        </a:xfrm>
      </p:grpSpPr>
      <p:sp>
        <p:nvSpPr>
          <p:cNvPr id="22" name="Google Shape;22;p1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25" name="Google Shape;25;p19"/>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 name="Google Shape;26;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55600" lvl="0" marL="457200" algn="l">
              <a:lnSpc>
                <a:spcPct val="115000"/>
              </a:lnSpc>
              <a:spcBef>
                <a:spcPts val="0"/>
              </a:spcBef>
              <a:spcAft>
                <a:spcPts val="0"/>
              </a:spcAft>
              <a:buClr>
                <a:schemeClr val="lt1"/>
              </a:buClr>
              <a:buSzPts val="2000"/>
              <a:buChar char="●"/>
              <a:defRPr>
                <a:solidFill>
                  <a:schemeClr val="lt1"/>
                </a:solidFill>
              </a:defRPr>
            </a:lvl1pPr>
            <a:lvl2pPr indent="-323850" lvl="1" marL="914400" algn="l">
              <a:lnSpc>
                <a:spcPct val="115000"/>
              </a:lnSpc>
              <a:spcBef>
                <a:spcPts val="1600"/>
              </a:spcBef>
              <a:spcAft>
                <a:spcPts val="0"/>
              </a:spcAft>
              <a:buClr>
                <a:schemeClr val="lt1"/>
              </a:buClr>
              <a:buSzPts val="1500"/>
              <a:buChar char="○"/>
              <a:defRPr>
                <a:solidFill>
                  <a:schemeClr val="lt1"/>
                </a:solidFill>
              </a:defRPr>
            </a:lvl2pPr>
            <a:lvl3pPr indent="-304800" lvl="2" marL="1371600" algn="l">
              <a:lnSpc>
                <a:spcPct val="115000"/>
              </a:lnSpc>
              <a:spcBef>
                <a:spcPts val="1600"/>
              </a:spcBef>
              <a:spcAft>
                <a:spcPts val="0"/>
              </a:spcAft>
              <a:buClr>
                <a:schemeClr val="lt1"/>
              </a:buClr>
              <a:buSzPts val="12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7" name="Google Shape;27;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0"/>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2" name="Google Shape;32;p2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55600" lvl="0" marL="457200" algn="l">
              <a:lnSpc>
                <a:spcPct val="115000"/>
              </a:lnSpc>
              <a:spcBef>
                <a:spcPts val="0"/>
              </a:spcBef>
              <a:spcAft>
                <a:spcPts val="0"/>
              </a:spcAft>
              <a:buSzPts val="2000"/>
              <a:buChar char="●"/>
              <a:defRPr/>
            </a:lvl1pPr>
            <a:lvl2pPr indent="-323850" lvl="1" marL="914400" algn="l">
              <a:lnSpc>
                <a:spcPct val="115000"/>
              </a:lnSpc>
              <a:spcBef>
                <a:spcPts val="1600"/>
              </a:spcBef>
              <a:spcAft>
                <a:spcPts val="0"/>
              </a:spcAft>
              <a:buSzPts val="1500"/>
              <a:buChar char="○"/>
              <a:defRPr/>
            </a:lvl2pPr>
            <a:lvl3pPr indent="-304800" lvl="2" marL="1371600" algn="l">
              <a:lnSpc>
                <a:spcPct val="115000"/>
              </a:lnSpc>
              <a:spcBef>
                <a:spcPts val="1600"/>
              </a:spcBef>
              <a:spcAft>
                <a:spcPts val="0"/>
              </a:spcAft>
              <a:buSzPts val="12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21"/>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36" name="Google Shape;36;p21"/>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55600" lvl="0" marL="457200" algn="ctr">
              <a:lnSpc>
                <a:spcPct val="115000"/>
              </a:lnSpc>
              <a:spcBef>
                <a:spcPts val="0"/>
              </a:spcBef>
              <a:spcAft>
                <a:spcPts val="0"/>
              </a:spcAft>
              <a:buSzPts val="2000"/>
              <a:buChar char="●"/>
              <a:defRPr/>
            </a:lvl1pPr>
            <a:lvl2pPr indent="-323850" lvl="1" marL="914400" algn="ctr">
              <a:lnSpc>
                <a:spcPct val="115000"/>
              </a:lnSpc>
              <a:spcBef>
                <a:spcPts val="1600"/>
              </a:spcBef>
              <a:spcAft>
                <a:spcPts val="0"/>
              </a:spcAft>
              <a:buSzPts val="1500"/>
              <a:buChar char="○"/>
              <a:defRPr/>
            </a:lvl2pPr>
            <a:lvl3pPr indent="-304800" lvl="2" marL="1371600" algn="ctr">
              <a:lnSpc>
                <a:spcPct val="115000"/>
              </a:lnSpc>
              <a:spcBef>
                <a:spcPts val="1600"/>
              </a:spcBef>
              <a:spcAft>
                <a:spcPts val="0"/>
              </a:spcAft>
              <a:buSzPts val="12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7" name="Google Shape;37;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2" name="Google Shape;42;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2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7" name="Google Shape;47;p2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 name="Google Shape;48;p2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9" name="Google Shape;49;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24"/>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4"/>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54" name="Google Shape;54;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25"/>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57" name="Google Shape;57;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ADCBCB"/>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500"/>
              <a:buFont typeface="Open Sans"/>
              <a:buNone/>
              <a:defRPr b="1" i="0" sz="25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chemeClr val="lt2"/>
              </a:buClr>
              <a:buSzPts val="2000"/>
              <a:buFont typeface="Open Sans"/>
              <a:buChar char="●"/>
              <a:defRPr b="1" i="0" sz="2000" u="none" cap="none" strike="noStrike">
                <a:solidFill>
                  <a:schemeClr val="lt2"/>
                </a:solidFill>
                <a:latin typeface="Open Sans"/>
                <a:ea typeface="Open Sans"/>
                <a:cs typeface="Open Sans"/>
                <a:sym typeface="Open Sans"/>
              </a:defRPr>
            </a:lvl1pPr>
            <a:lvl2pPr indent="-323850" lvl="1" marL="914400" marR="0" rtl="0" algn="l">
              <a:lnSpc>
                <a:spcPct val="115000"/>
              </a:lnSpc>
              <a:spcBef>
                <a:spcPts val="1600"/>
              </a:spcBef>
              <a:spcAft>
                <a:spcPts val="0"/>
              </a:spcAft>
              <a:buClr>
                <a:schemeClr val="lt2"/>
              </a:buClr>
              <a:buSzPts val="1500"/>
              <a:buFont typeface="Open Sans"/>
              <a:buChar char="○"/>
              <a:defRPr b="0" i="0" sz="1500" u="none" cap="none" strike="noStrike">
                <a:solidFill>
                  <a:schemeClr val="lt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lt2"/>
              </a:buClr>
              <a:buSzPts val="1200"/>
              <a:buFont typeface="Open Sans"/>
              <a:buChar char="■"/>
              <a:defRPr b="0" i="0" sz="1200" u="none" cap="none" strike="noStrike">
                <a:solidFill>
                  <a:schemeClr val="lt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lt2"/>
              </a:buClr>
              <a:buSzPts val="1400"/>
              <a:buFont typeface="Open Sans"/>
              <a:buChar char="■"/>
              <a:defRPr b="0" i="0" sz="1400" u="none" cap="none" strike="noStrike">
                <a:solidFill>
                  <a:schemeClr val="lt2"/>
                </a:solidFill>
                <a:latin typeface="Open Sans"/>
                <a:ea typeface="Open Sans"/>
                <a:cs typeface="Open Sans"/>
                <a:sym typeface="Open Sans"/>
              </a:defRPr>
            </a:lvl9pPr>
          </a:lstStyle>
          <a:p/>
        </p:txBody>
      </p:sp>
      <p:sp>
        <p:nvSpPr>
          <p:cNvPr id="8" name="Google Shape;8;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6.png"/><Relationship Id="rId5"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harvardmagazine.com/sites/default/files/pdf/2019/01-pdfs/0119-44.pdf" TargetMode="External"/><Relationship Id="rId4" Type="http://schemas.openxmlformats.org/officeDocument/2006/relationships/hyperlink" Target="https://initiatives.weforum.org/ai-governance-alliance/home" TargetMode="External"/><Relationship Id="rId11" Type="http://schemas.openxmlformats.org/officeDocument/2006/relationships/hyperlink" Target="https://www.governance.ai/" TargetMode="External"/><Relationship Id="rId10" Type="http://schemas.openxmlformats.org/officeDocument/2006/relationships/hyperlink" Target="https://standards.ieee.org/industry-connections/activities/ieee-global-initiative/" TargetMode="External"/><Relationship Id="rId12" Type="http://schemas.openxmlformats.org/officeDocument/2006/relationships/image" Target="../media/image19.jpg"/><Relationship Id="rId9" Type="http://schemas.openxmlformats.org/officeDocument/2006/relationships/hyperlink" Target="https://standards.ieee.org/industry-connections/activities/ieee-global-initiative/" TargetMode="External"/><Relationship Id="rId5" Type="http://schemas.openxmlformats.org/officeDocument/2006/relationships/hyperlink" Target="https://eetikakeskus.ut.ee/en/content/international-ma-philosophy-combines-philosophy-practice-and-todays-global-and-local" TargetMode="External"/><Relationship Id="rId6" Type="http://schemas.openxmlformats.org/officeDocument/2006/relationships/hyperlink" Target="https://www.oecd.org/en/topics/policy-issues/artificial-intelligence.html" TargetMode="External"/><Relationship Id="rId7" Type="http://schemas.openxmlformats.org/officeDocument/2006/relationships/hyperlink" Target="https://eur-lex.europa.eu/legal-content/EN/TXT/?uri=CELEX%3A52021PC0206" TargetMode="External"/><Relationship Id="rId8" Type="http://schemas.openxmlformats.org/officeDocument/2006/relationships/hyperlink" Target="https://www.unesco.org/en/artificial-intelligence/recommendation-eth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0.jp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66" name="Shape 66"/>
        <p:cNvGrpSpPr/>
        <p:nvPr/>
      </p:nvGrpSpPr>
      <p:grpSpPr>
        <a:xfrm>
          <a:off x="0" y="0"/>
          <a:ext cx="0" cy="0"/>
          <a:chOff x="0" y="0"/>
          <a:chExt cx="0" cy="0"/>
        </a:xfrm>
      </p:grpSpPr>
      <p:sp>
        <p:nvSpPr>
          <p:cNvPr id="67" name="Google Shape;67;p1"/>
          <p:cNvSpPr txBox="1"/>
          <p:nvPr>
            <p:ph type="ctrTitle"/>
          </p:nvPr>
        </p:nvSpPr>
        <p:spPr>
          <a:xfrm>
            <a:off x="305300" y="199800"/>
            <a:ext cx="3206100" cy="9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4800"/>
              <a:buFont typeface="Arial"/>
              <a:buNone/>
            </a:pPr>
            <a:r>
              <a:rPr lang="pl" sz="2500"/>
              <a:t>Zawody przyszłości </a:t>
            </a:r>
            <a:endParaRPr sz="2500"/>
          </a:p>
          <a:p>
            <a:pPr indent="0" lvl="0" marL="0" rtl="0" algn="l">
              <a:spcBef>
                <a:spcPts val="0"/>
              </a:spcBef>
              <a:spcAft>
                <a:spcPts val="0"/>
              </a:spcAft>
              <a:buSzPts val="4800"/>
              <a:buNone/>
            </a:pPr>
            <a:r>
              <a:rPr lang="pl" sz="2500"/>
              <a:t>w przemyśle 5.0</a:t>
            </a:r>
            <a:endParaRPr sz="2500"/>
          </a:p>
        </p:txBody>
      </p:sp>
      <p:pic>
        <p:nvPicPr>
          <p:cNvPr descr="Thinking AI humanoid robot analyzing information data (Dostarczone przez Getty Images)" id="68" name="Google Shape;68;p1"/>
          <p:cNvPicPr preferRelativeResize="0"/>
          <p:nvPr/>
        </p:nvPicPr>
        <p:blipFill rotWithShape="1">
          <a:blip r:embed="rId3">
            <a:alphaModFix/>
          </a:blip>
          <a:srcRect b="0" l="0" r="0" t="0"/>
          <a:stretch/>
        </p:blipFill>
        <p:spPr>
          <a:xfrm>
            <a:off x="1133675" y="1332900"/>
            <a:ext cx="6882176" cy="2691724"/>
          </a:xfrm>
          <a:prstGeom prst="rect">
            <a:avLst/>
          </a:prstGeom>
          <a:noFill/>
          <a:ln>
            <a:noFill/>
          </a:ln>
          <a:effectLst>
            <a:outerShdw blurRad="57150" rotWithShape="0" algn="bl" dir="5400000" dist="19050">
              <a:srgbClr val="000000">
                <a:alpha val="49803"/>
              </a:srgbClr>
            </a:outerShdw>
          </a:effectLst>
        </p:spPr>
      </p:pic>
      <p:pic>
        <p:nvPicPr>
          <p:cNvPr id="69" name="Google Shape;69;p1" title="E+50 logo - white.png"/>
          <p:cNvPicPr preferRelativeResize="0"/>
          <p:nvPr/>
        </p:nvPicPr>
        <p:blipFill rotWithShape="1">
          <a:blip r:embed="rId4">
            <a:alphaModFix/>
          </a:blip>
          <a:srcRect b="0" l="0" r="0" t="0"/>
          <a:stretch/>
        </p:blipFill>
        <p:spPr>
          <a:xfrm>
            <a:off x="8192925" y="0"/>
            <a:ext cx="951075" cy="949826"/>
          </a:xfrm>
          <a:prstGeom prst="rect">
            <a:avLst/>
          </a:prstGeom>
          <a:noFill/>
          <a:ln>
            <a:noFill/>
          </a:ln>
          <a:effectLst>
            <a:outerShdw blurRad="57150" rotWithShape="0" algn="bl" dir="5400000" dist="19050">
              <a:srgbClr val="000000">
                <a:alpha val="48627"/>
              </a:srgbClr>
            </a:outerShdw>
          </a:effectLst>
        </p:spPr>
      </p:pic>
      <p:sp>
        <p:nvSpPr>
          <p:cNvPr id="70" name="Google Shape;70;p1"/>
          <p:cNvSpPr txBox="1"/>
          <p:nvPr/>
        </p:nvSpPr>
        <p:spPr>
          <a:xfrm>
            <a:off x="3841325" y="2642738"/>
            <a:ext cx="1461300" cy="44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pl" sz="2000">
                <a:latin typeface="Open Sans"/>
                <a:ea typeface="Open Sans"/>
                <a:cs typeface="Open Sans"/>
                <a:sym typeface="Open Sans"/>
              </a:rPr>
              <a:t>etyk AI</a:t>
            </a:r>
            <a:endParaRPr b="1"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55" name="Shape 155"/>
        <p:cNvGrpSpPr/>
        <p:nvPr/>
      </p:nvGrpSpPr>
      <p:grpSpPr>
        <a:xfrm>
          <a:off x="0" y="0"/>
          <a:ext cx="0" cy="0"/>
          <a:chOff x="0" y="0"/>
          <a:chExt cx="0" cy="0"/>
        </a:xfrm>
      </p:grpSpPr>
      <p:pic>
        <p:nvPicPr>
          <p:cNvPr descr="5 kroków kariery od kroku 0 do 4; niebieska tonacja; etyk AI; bez napisów." id="156" name="Google Shape;156;p9"/>
          <p:cNvPicPr preferRelativeResize="0"/>
          <p:nvPr/>
        </p:nvPicPr>
        <p:blipFill rotWithShape="1">
          <a:blip r:embed="rId3">
            <a:alphaModFix/>
          </a:blip>
          <a:srcRect b="0" l="0" r="0" t="0"/>
          <a:stretch/>
        </p:blipFill>
        <p:spPr>
          <a:xfrm>
            <a:off x="5207075" y="2906375"/>
            <a:ext cx="3820076" cy="2126400"/>
          </a:xfrm>
          <a:prstGeom prst="rect">
            <a:avLst/>
          </a:prstGeom>
          <a:noFill/>
          <a:ln>
            <a:noFill/>
          </a:ln>
        </p:spPr>
      </p:pic>
      <p:sp>
        <p:nvSpPr>
          <p:cNvPr id="157" name="Google Shape;157;p9"/>
          <p:cNvSpPr txBox="1"/>
          <p:nvPr>
            <p:ph type="title"/>
          </p:nvPr>
        </p:nvSpPr>
        <p:spPr>
          <a:xfrm>
            <a:off x="708625" y="0"/>
            <a:ext cx="68685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pl" sz="2000"/>
              <a:t>Kroki na ścieżce kariery weryfikatora deep fake’ów</a:t>
            </a:r>
            <a:endParaRPr sz="2000"/>
          </a:p>
        </p:txBody>
      </p:sp>
      <p:sp>
        <p:nvSpPr>
          <p:cNvPr id="158" name="Google Shape;158;p9"/>
          <p:cNvSpPr txBox="1"/>
          <p:nvPr/>
        </p:nvSpPr>
        <p:spPr>
          <a:xfrm>
            <a:off x="416675" y="4083075"/>
            <a:ext cx="2687100" cy="89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Krok 0</a:t>
            </a:r>
            <a:endParaRPr b="1"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wczesne zainteresowania przed podjęciem studiów</a:t>
            </a:r>
            <a:endParaRPr sz="1500">
              <a:latin typeface="Open Sans"/>
              <a:ea typeface="Open Sans"/>
              <a:cs typeface="Open Sans"/>
              <a:sym typeface="Open Sans"/>
            </a:endParaRPr>
          </a:p>
        </p:txBody>
      </p:sp>
      <p:sp>
        <p:nvSpPr>
          <p:cNvPr id="159" name="Google Shape;159;p9"/>
          <p:cNvSpPr txBox="1"/>
          <p:nvPr/>
        </p:nvSpPr>
        <p:spPr>
          <a:xfrm>
            <a:off x="3164800" y="3070000"/>
            <a:ext cx="1407300" cy="8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Krok 1 </a:t>
            </a:r>
            <a:endParaRPr b="1"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edukacja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akademicka</a:t>
            </a:r>
            <a:endParaRPr sz="1500">
              <a:latin typeface="Open Sans"/>
              <a:ea typeface="Open Sans"/>
              <a:cs typeface="Open Sans"/>
              <a:sym typeface="Open Sans"/>
            </a:endParaRPr>
          </a:p>
        </p:txBody>
      </p:sp>
      <p:sp>
        <p:nvSpPr>
          <p:cNvPr id="160" name="Google Shape;160;p9"/>
          <p:cNvSpPr txBox="1"/>
          <p:nvPr/>
        </p:nvSpPr>
        <p:spPr>
          <a:xfrm>
            <a:off x="5394500" y="2356175"/>
            <a:ext cx="2102100" cy="8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Krok 2</a:t>
            </a:r>
            <a:endParaRPr b="1"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specjalizacja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rozwój umiejętności</a:t>
            </a:r>
            <a:endParaRPr sz="1500">
              <a:latin typeface="Open Sans"/>
              <a:ea typeface="Open Sans"/>
              <a:cs typeface="Open Sans"/>
              <a:sym typeface="Open Sans"/>
            </a:endParaRPr>
          </a:p>
        </p:txBody>
      </p:sp>
      <p:sp>
        <p:nvSpPr>
          <p:cNvPr id="161" name="Google Shape;161;p9"/>
          <p:cNvSpPr txBox="1"/>
          <p:nvPr/>
        </p:nvSpPr>
        <p:spPr>
          <a:xfrm>
            <a:off x="7213025" y="1253338"/>
            <a:ext cx="1543800" cy="8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Krok 3</a:t>
            </a:r>
            <a:endParaRPr b="1"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praktyczne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doświadczenie</a:t>
            </a:r>
            <a:endParaRPr sz="1500">
              <a:latin typeface="Open Sans"/>
              <a:ea typeface="Open Sans"/>
              <a:cs typeface="Open Sans"/>
              <a:sym typeface="Open Sans"/>
            </a:endParaRPr>
          </a:p>
        </p:txBody>
      </p:sp>
      <p:sp>
        <p:nvSpPr>
          <p:cNvPr id="162" name="Google Shape;162;p9"/>
          <p:cNvSpPr txBox="1"/>
          <p:nvPr/>
        </p:nvSpPr>
        <p:spPr>
          <a:xfrm>
            <a:off x="4088125" y="875850"/>
            <a:ext cx="1598400" cy="11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Krok 4</a:t>
            </a:r>
            <a:endParaRPr b="1"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rozwój kariery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uczenie się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przez całe życie</a:t>
            </a:r>
            <a:endParaRPr sz="1500">
              <a:latin typeface="Open Sans"/>
              <a:ea typeface="Open Sans"/>
              <a:cs typeface="Open Sans"/>
              <a:sym typeface="Open Sans"/>
            </a:endParaRPr>
          </a:p>
        </p:txBody>
      </p:sp>
      <p:cxnSp>
        <p:nvCxnSpPr>
          <p:cNvPr id="163" name="Google Shape;163;p9"/>
          <p:cNvCxnSpPr/>
          <p:nvPr/>
        </p:nvCxnSpPr>
        <p:spPr>
          <a:xfrm flipH="1" rot="10800000">
            <a:off x="1295425" y="3301050"/>
            <a:ext cx="1783200" cy="983400"/>
          </a:xfrm>
          <a:prstGeom prst="bentConnector3">
            <a:avLst>
              <a:gd fmla="val 50000" name="adj1"/>
            </a:avLst>
          </a:prstGeom>
          <a:noFill/>
          <a:ln cap="flat" cmpd="sng" w="38100">
            <a:solidFill>
              <a:srgbClr val="1665C9"/>
            </a:solidFill>
            <a:prstDash val="solid"/>
            <a:round/>
            <a:headEnd len="med" w="med" type="oval"/>
            <a:tailEnd len="med" w="med" type="oval"/>
          </a:ln>
        </p:spPr>
      </p:cxnSp>
      <p:cxnSp>
        <p:nvCxnSpPr>
          <p:cNvPr id="164" name="Google Shape;164;p9"/>
          <p:cNvCxnSpPr/>
          <p:nvPr/>
        </p:nvCxnSpPr>
        <p:spPr>
          <a:xfrm flipH="1" rot="10800000">
            <a:off x="4099450" y="2571750"/>
            <a:ext cx="1252500" cy="729300"/>
          </a:xfrm>
          <a:prstGeom prst="bentConnector3">
            <a:avLst>
              <a:gd fmla="val 50000" name="adj1"/>
            </a:avLst>
          </a:prstGeom>
          <a:noFill/>
          <a:ln cap="flat" cmpd="sng" w="38100">
            <a:solidFill>
              <a:srgbClr val="1665C9"/>
            </a:solidFill>
            <a:prstDash val="solid"/>
            <a:round/>
            <a:headEnd len="med" w="med" type="oval"/>
            <a:tailEnd len="med" w="med" type="oval"/>
          </a:ln>
        </p:spPr>
      </p:cxnSp>
      <p:cxnSp>
        <p:nvCxnSpPr>
          <p:cNvPr id="165" name="Google Shape;165;p9"/>
          <p:cNvCxnSpPr/>
          <p:nvPr/>
        </p:nvCxnSpPr>
        <p:spPr>
          <a:xfrm flipH="1" rot="10800000">
            <a:off x="6876850" y="2107438"/>
            <a:ext cx="890700" cy="653700"/>
          </a:xfrm>
          <a:prstGeom prst="bentConnector3">
            <a:avLst>
              <a:gd fmla="val 97044" name="adj1"/>
            </a:avLst>
          </a:prstGeom>
          <a:noFill/>
          <a:ln cap="flat" cmpd="sng" w="38100">
            <a:solidFill>
              <a:srgbClr val="1665C9"/>
            </a:solidFill>
            <a:prstDash val="solid"/>
            <a:round/>
            <a:headEnd len="med" w="med" type="oval"/>
            <a:tailEnd len="med" w="med" type="oval"/>
          </a:ln>
        </p:spPr>
      </p:cxnSp>
      <p:cxnSp>
        <p:nvCxnSpPr>
          <p:cNvPr id="166" name="Google Shape;166;p9"/>
          <p:cNvCxnSpPr/>
          <p:nvPr/>
        </p:nvCxnSpPr>
        <p:spPr>
          <a:xfrm rot="10800000">
            <a:off x="5059525" y="1027725"/>
            <a:ext cx="1980000" cy="570600"/>
          </a:xfrm>
          <a:prstGeom prst="bentConnector3">
            <a:avLst>
              <a:gd fmla="val 50000" name="adj1"/>
            </a:avLst>
          </a:prstGeom>
          <a:noFill/>
          <a:ln cap="flat" cmpd="sng" w="38100">
            <a:solidFill>
              <a:srgbClr val="1665C9"/>
            </a:solidFill>
            <a:prstDash val="solid"/>
            <a:round/>
            <a:headEnd len="med" w="med" type="oval"/>
            <a:tailEnd len="med" w="med" type="oval"/>
          </a:ln>
        </p:spPr>
      </p:cxnSp>
      <p:pic>
        <p:nvPicPr>
          <p:cNvPr id="167" name="Google Shape;167;p9" title="Papier firmowy A4 21x29.7  cm.png"/>
          <p:cNvPicPr preferRelativeResize="0"/>
          <p:nvPr/>
        </p:nvPicPr>
        <p:blipFill rotWithShape="1">
          <a:blip r:embed="rId4">
            <a:alphaModFix/>
          </a:blip>
          <a:srcRect b="0" l="0" r="0" t="0"/>
          <a:stretch/>
        </p:blipFill>
        <p:spPr>
          <a:xfrm>
            <a:off x="8103725" y="59650"/>
            <a:ext cx="970850" cy="1374075"/>
          </a:xfrm>
          <a:prstGeom prst="rect">
            <a:avLst/>
          </a:prstGeom>
          <a:noFill/>
          <a:ln>
            <a:noFill/>
          </a:ln>
        </p:spPr>
      </p:pic>
      <p:pic>
        <p:nvPicPr>
          <p:cNvPr descr="comix style; career path for AI ethicist; without text; with dominating blue color but not only" id="168" name="Google Shape;168;p9"/>
          <p:cNvPicPr preferRelativeResize="0"/>
          <p:nvPr/>
        </p:nvPicPr>
        <p:blipFill rotWithShape="1">
          <a:blip r:embed="rId5">
            <a:alphaModFix/>
          </a:blip>
          <a:srcRect b="0" l="0" r="0" t="0"/>
          <a:stretch/>
        </p:blipFill>
        <p:spPr>
          <a:xfrm>
            <a:off x="964563" y="810925"/>
            <a:ext cx="2281912" cy="228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72" name="Shape 172"/>
        <p:cNvGrpSpPr/>
        <p:nvPr/>
      </p:nvGrpSpPr>
      <p:grpSpPr>
        <a:xfrm>
          <a:off x="0" y="0"/>
          <a:ext cx="0" cy="0"/>
          <a:chOff x="0" y="0"/>
          <a:chExt cx="0" cy="0"/>
        </a:xfrm>
      </p:grpSpPr>
      <p:sp>
        <p:nvSpPr>
          <p:cNvPr id="173" name="Google Shape;173;g3a2385c8ab8_0_1"/>
          <p:cNvSpPr txBox="1"/>
          <p:nvPr>
            <p:ph type="title"/>
          </p:nvPr>
        </p:nvSpPr>
        <p:spPr>
          <a:xfrm>
            <a:off x="1003825" y="239275"/>
            <a:ext cx="2124300" cy="1248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pl" sz="2000"/>
              <a:t>Jak zdobywać kompetencje?</a:t>
            </a:r>
            <a:endParaRPr sz="2000"/>
          </a:p>
        </p:txBody>
      </p:sp>
      <p:sp>
        <p:nvSpPr>
          <p:cNvPr id="174" name="Google Shape;174;g3a2385c8ab8_0_1"/>
          <p:cNvSpPr txBox="1"/>
          <p:nvPr>
            <p:ph idx="1" type="body"/>
          </p:nvPr>
        </p:nvSpPr>
        <p:spPr>
          <a:xfrm>
            <a:off x="144875" y="2428800"/>
            <a:ext cx="3587700" cy="2714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000"/>
              <a:buNone/>
            </a:pPr>
            <a:r>
              <a:rPr b="0" lang="pl" sz="1500">
                <a:solidFill>
                  <a:srgbClr val="000000"/>
                </a:solidFill>
                <a:highlight>
                  <a:srgbClr val="9FC5E8"/>
                </a:highlight>
              </a:rPr>
              <a:t>Droga do specjalizacji etyka AI.</a:t>
            </a:r>
            <a:endParaRPr b="0" sz="1500">
              <a:solidFill>
                <a:srgbClr val="000000"/>
              </a:solidFill>
              <a:highlight>
                <a:srgbClr val="9FC5E8"/>
              </a:highlight>
            </a:endParaRPr>
          </a:p>
          <a:p>
            <a:pPr indent="457200" lvl="0" marL="0" rtl="0" algn="l">
              <a:lnSpc>
                <a:spcPct val="100000"/>
              </a:lnSpc>
              <a:spcBef>
                <a:spcPts val="0"/>
              </a:spcBef>
              <a:spcAft>
                <a:spcPts val="0"/>
              </a:spcAft>
              <a:buSzPts val="2000"/>
              <a:buNone/>
            </a:pPr>
            <a:r>
              <a:rPr b="0" lang="pl" sz="1500">
                <a:solidFill>
                  <a:srgbClr val="000000"/>
                </a:solidFill>
                <a:highlight>
                  <a:schemeClr val="lt1"/>
                </a:highlight>
              </a:rPr>
              <a:t>W tej dziedzinie potrzebne jest </a:t>
            </a:r>
            <a:endParaRPr b="0" sz="1500">
              <a:solidFill>
                <a:srgbClr val="000000"/>
              </a:solidFill>
              <a:highlight>
                <a:schemeClr val="lt1"/>
              </a:highlight>
            </a:endParaRPr>
          </a:p>
          <a:p>
            <a:pPr indent="0" lvl="0" marL="457200" rtl="0" algn="l">
              <a:lnSpc>
                <a:spcPct val="100000"/>
              </a:lnSpc>
              <a:spcBef>
                <a:spcPts val="0"/>
              </a:spcBef>
              <a:spcAft>
                <a:spcPts val="0"/>
              </a:spcAft>
              <a:buSzPts val="2000"/>
              <a:buNone/>
            </a:pPr>
            <a:r>
              <a:rPr b="0" lang="pl" sz="1500">
                <a:solidFill>
                  <a:srgbClr val="000000"/>
                </a:solidFill>
                <a:highlight>
                  <a:schemeClr val="lt1"/>
                </a:highlight>
              </a:rPr>
              <a:t>interdyscyplinarne podejście:</a:t>
            </a:r>
            <a:endParaRPr b="0" sz="1500">
              <a:solidFill>
                <a:srgbClr val="000000"/>
              </a:solidFill>
              <a:highlight>
                <a:schemeClr val="lt1"/>
              </a:highlight>
            </a:endParaRPr>
          </a:p>
          <a:p>
            <a:pPr indent="0" lvl="0" marL="457200" rtl="0" algn="l">
              <a:lnSpc>
                <a:spcPct val="100000"/>
              </a:lnSpc>
              <a:spcBef>
                <a:spcPts val="0"/>
              </a:spcBef>
              <a:spcAft>
                <a:spcPts val="0"/>
              </a:spcAft>
              <a:buSzPts val="2000"/>
              <a:buNone/>
            </a:pPr>
            <a:r>
              <a:t/>
            </a:r>
            <a:endParaRPr b="0" sz="1500">
              <a:solidFill>
                <a:srgbClr val="000000"/>
              </a:solidFill>
              <a:highlight>
                <a:schemeClr val="lt1"/>
              </a:highlight>
            </a:endParaRPr>
          </a:p>
          <a:p>
            <a:pPr indent="-323850" lvl="0" marL="457200" rtl="0" algn="l">
              <a:lnSpc>
                <a:spcPct val="100000"/>
              </a:lnSpc>
              <a:spcBef>
                <a:spcPts val="0"/>
              </a:spcBef>
              <a:spcAft>
                <a:spcPts val="0"/>
              </a:spcAft>
              <a:buClr>
                <a:srgbClr val="000000"/>
              </a:buClr>
              <a:buSzPts val="1500"/>
              <a:buChar char="➢"/>
            </a:pPr>
            <a:r>
              <a:rPr b="0" lang="pl" sz="1500">
                <a:solidFill>
                  <a:srgbClr val="000000"/>
                </a:solidFill>
                <a:highlight>
                  <a:schemeClr val="lt1"/>
                </a:highlight>
              </a:rPr>
              <a:t>studia interdyscyplinarne </a:t>
            </a:r>
            <a:endParaRPr b="0" sz="1500">
              <a:solidFill>
                <a:srgbClr val="000000"/>
              </a:solidFill>
              <a:highlight>
                <a:schemeClr val="lt1"/>
              </a:highlight>
            </a:endParaRPr>
          </a:p>
          <a:p>
            <a:pPr indent="0" lvl="0" marL="457200" rtl="0" algn="l">
              <a:lnSpc>
                <a:spcPct val="100000"/>
              </a:lnSpc>
              <a:spcBef>
                <a:spcPts val="0"/>
              </a:spcBef>
              <a:spcAft>
                <a:spcPts val="0"/>
              </a:spcAft>
              <a:buSzPts val="2000"/>
              <a:buNone/>
            </a:pPr>
            <a:r>
              <a:rPr b="0" lang="pl" sz="1500">
                <a:solidFill>
                  <a:srgbClr val="000000"/>
                </a:solidFill>
                <a:highlight>
                  <a:schemeClr val="lt1"/>
                </a:highlight>
              </a:rPr>
              <a:t>– wybierz programy łączące sztuczną inteligencję, filozofię, prawo i socjologię</a:t>
            </a:r>
            <a:endParaRPr b="0" sz="1500">
              <a:solidFill>
                <a:srgbClr val="000000"/>
              </a:solidFill>
              <a:highlight>
                <a:schemeClr val="lt1"/>
              </a:highlight>
            </a:endParaRPr>
          </a:p>
        </p:txBody>
      </p:sp>
      <p:sp>
        <p:nvSpPr>
          <p:cNvPr id="175" name="Google Shape;175;g3a2385c8ab8_0_1"/>
          <p:cNvSpPr txBox="1"/>
          <p:nvPr/>
        </p:nvSpPr>
        <p:spPr>
          <a:xfrm>
            <a:off x="4276275" y="3453325"/>
            <a:ext cx="4643400" cy="13551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SzPts val="1500"/>
              <a:buFont typeface="Open Sans"/>
              <a:buChar char="➢"/>
            </a:pPr>
            <a:r>
              <a:rPr lang="pl" sz="1500">
                <a:latin typeface="Open Sans"/>
                <a:ea typeface="Open Sans"/>
                <a:cs typeface="Open Sans"/>
                <a:sym typeface="Open Sans"/>
              </a:rPr>
              <a:t>kursy online – sięgnij po wiedzę </a:t>
            </a:r>
            <a:endParaRPr sz="1500">
              <a:latin typeface="Open Sans"/>
              <a:ea typeface="Open Sans"/>
              <a:cs typeface="Open Sans"/>
              <a:sym typeface="Open Sans"/>
            </a:endParaRPr>
          </a:p>
          <a:p>
            <a:pPr indent="0" lvl="0" marL="457200" marR="0" rtl="0" algn="l">
              <a:lnSpc>
                <a:spcPct val="100000"/>
              </a:lnSpc>
              <a:spcBef>
                <a:spcPts val="0"/>
              </a:spcBef>
              <a:spcAft>
                <a:spcPts val="0"/>
              </a:spcAft>
              <a:buNone/>
            </a:pPr>
            <a:r>
              <a:rPr lang="pl" sz="1500">
                <a:latin typeface="Open Sans"/>
                <a:ea typeface="Open Sans"/>
                <a:cs typeface="Open Sans"/>
                <a:sym typeface="Open Sans"/>
              </a:rPr>
              <a:t>z najlepszych źródeł, takich jak np. MIT, Stanford, Coursera, FutureLearn lub edX ,</a:t>
            </a:r>
            <a:endParaRPr sz="1500">
              <a:latin typeface="Open Sans"/>
              <a:ea typeface="Open Sans"/>
              <a:cs typeface="Open Sans"/>
              <a:sym typeface="Open Sans"/>
            </a:endParaRPr>
          </a:p>
          <a:p>
            <a:pPr indent="45720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aby zdobyć specjalistyczne kometencje </a:t>
            </a:r>
            <a:endParaRPr sz="1500">
              <a:latin typeface="Open Sans"/>
              <a:ea typeface="Open Sans"/>
              <a:cs typeface="Open Sans"/>
              <a:sym typeface="Open Sans"/>
            </a:endParaRPr>
          </a:p>
          <a:p>
            <a:pPr indent="45720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certyfikaty.</a:t>
            </a:r>
            <a:endParaRPr sz="1500">
              <a:latin typeface="Open Sans"/>
              <a:ea typeface="Open Sans"/>
              <a:cs typeface="Open Sans"/>
              <a:sym typeface="Open Sans"/>
            </a:endParaRPr>
          </a:p>
        </p:txBody>
      </p:sp>
      <p:pic>
        <p:nvPicPr>
          <p:cNvPr descr="comix style; competencies of AI ethicist; without text; without robot to human hand to hand (!); with dominating blue color but not only" id="176" name="Google Shape;176;g3a2385c8ab8_0_1"/>
          <p:cNvPicPr preferRelativeResize="0"/>
          <p:nvPr/>
        </p:nvPicPr>
        <p:blipFill rotWithShape="1">
          <a:blip r:embed="rId3">
            <a:alphaModFix/>
          </a:blip>
          <a:srcRect b="0" l="0" r="0" t="0"/>
          <a:stretch/>
        </p:blipFill>
        <p:spPr>
          <a:xfrm>
            <a:off x="3970050" y="322508"/>
            <a:ext cx="4876800" cy="27146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80" name="Shape 180"/>
        <p:cNvGrpSpPr/>
        <p:nvPr/>
      </p:nvGrpSpPr>
      <p:grpSpPr>
        <a:xfrm>
          <a:off x="0" y="0"/>
          <a:ext cx="0" cy="0"/>
          <a:chOff x="0" y="0"/>
          <a:chExt cx="0" cy="0"/>
        </a:xfrm>
      </p:grpSpPr>
      <p:sp>
        <p:nvSpPr>
          <p:cNvPr id="181" name="Google Shape;181;p10"/>
          <p:cNvSpPr txBox="1"/>
          <p:nvPr/>
        </p:nvSpPr>
        <p:spPr>
          <a:xfrm>
            <a:off x="346550" y="1299050"/>
            <a:ext cx="2564700" cy="154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Certyfikaty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mikropoświadczenia</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 zdobądź specjalistyczne kwalifikacje skupiające się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na konkretnych obszarach etyki sztucznej inteligencji.</a:t>
            </a:r>
            <a:endParaRPr sz="1500">
              <a:latin typeface="Open Sans"/>
              <a:ea typeface="Open Sans"/>
              <a:cs typeface="Open Sans"/>
              <a:sym typeface="Open Sans"/>
            </a:endParaRPr>
          </a:p>
        </p:txBody>
      </p:sp>
      <p:sp>
        <p:nvSpPr>
          <p:cNvPr id="182" name="Google Shape;182;p10"/>
          <p:cNvSpPr txBox="1"/>
          <p:nvPr>
            <p:ph type="title"/>
          </p:nvPr>
        </p:nvSpPr>
        <p:spPr>
          <a:xfrm>
            <a:off x="689750" y="183400"/>
            <a:ext cx="1878300" cy="795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pl" sz="2000">
                <a:solidFill>
                  <a:srgbClr val="000000"/>
                </a:solidFill>
              </a:rPr>
              <a:t>Rozwój zawodowy</a:t>
            </a:r>
            <a:endParaRPr sz="2000">
              <a:solidFill>
                <a:srgbClr val="000000"/>
              </a:solidFill>
            </a:endParaRPr>
          </a:p>
        </p:txBody>
      </p:sp>
      <p:sp>
        <p:nvSpPr>
          <p:cNvPr id="183" name="Google Shape;183;p10"/>
          <p:cNvSpPr txBox="1"/>
          <p:nvPr>
            <p:ph idx="1" type="body"/>
          </p:nvPr>
        </p:nvSpPr>
        <p:spPr>
          <a:xfrm>
            <a:off x="3230850" y="183400"/>
            <a:ext cx="1683600" cy="8445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pl" sz="1500">
                <a:solidFill>
                  <a:srgbClr val="000000"/>
                </a:solidFill>
              </a:rPr>
              <a:t>Jak zdobyć praktyczne doświadczenie?</a:t>
            </a:r>
            <a:endParaRPr sz="1500">
              <a:solidFill>
                <a:srgbClr val="000000"/>
              </a:solidFill>
            </a:endParaRPr>
          </a:p>
        </p:txBody>
      </p:sp>
      <p:sp>
        <p:nvSpPr>
          <p:cNvPr id="184" name="Google Shape;184;p10"/>
          <p:cNvSpPr txBox="1"/>
          <p:nvPr/>
        </p:nvSpPr>
        <p:spPr>
          <a:xfrm>
            <a:off x="3637400" y="2981800"/>
            <a:ext cx="2664300" cy="1975200"/>
          </a:xfrm>
          <a:prstGeom prst="rect">
            <a:avLst/>
          </a:prstGeom>
          <a:solidFill>
            <a:srgbClr val="1665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Staże i projekty</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 szukaj praktycznego doświadczenia przez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staże w zespołach zajmujących się sztuczną inteligencją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lub uczestnicz w projektach dotyczących etycznej AI.</a:t>
            </a:r>
            <a:endParaRPr sz="1500">
              <a:solidFill>
                <a:schemeClr val="lt1"/>
              </a:solidFill>
              <a:latin typeface="Open Sans"/>
              <a:ea typeface="Open Sans"/>
              <a:cs typeface="Open Sans"/>
              <a:sym typeface="Open Sans"/>
            </a:endParaRPr>
          </a:p>
        </p:txBody>
      </p:sp>
      <p:sp>
        <p:nvSpPr>
          <p:cNvPr id="185" name="Google Shape;185;p10"/>
          <p:cNvSpPr txBox="1"/>
          <p:nvPr/>
        </p:nvSpPr>
        <p:spPr>
          <a:xfrm>
            <a:off x="4209500" y="1230100"/>
            <a:ext cx="2500200" cy="1549500"/>
          </a:xfrm>
          <a:prstGeom prst="rect">
            <a:avLst/>
          </a:prstGeom>
          <a:solidFill>
            <a:srgbClr val="1665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Samokształcenie</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 poszerzaj wiedzę dzięki publikacjom naukowym, raportom branżowym oraz specjalistycznym blogom i podkastom.</a:t>
            </a:r>
            <a:endParaRPr sz="1500">
              <a:solidFill>
                <a:schemeClr val="lt1"/>
              </a:solidFill>
              <a:latin typeface="Open Sans"/>
              <a:ea typeface="Open Sans"/>
              <a:cs typeface="Open Sans"/>
              <a:sym typeface="Open Sans"/>
            </a:endParaRPr>
          </a:p>
        </p:txBody>
      </p:sp>
      <p:sp>
        <p:nvSpPr>
          <p:cNvPr id="186" name="Google Shape;186;p10"/>
          <p:cNvSpPr txBox="1"/>
          <p:nvPr/>
        </p:nvSpPr>
        <p:spPr>
          <a:xfrm>
            <a:off x="787100" y="3090350"/>
            <a:ext cx="1683600" cy="1919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Konferencje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warsztaty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 nawiąż kontakty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z ekspertami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bierz udział w wydarzeniach branżowych.</a:t>
            </a:r>
            <a:endParaRPr sz="1500">
              <a:latin typeface="Open Sans"/>
              <a:ea typeface="Open Sans"/>
              <a:cs typeface="Open Sans"/>
              <a:sym typeface="Open Sans"/>
            </a:endParaRPr>
          </a:p>
        </p:txBody>
      </p:sp>
      <p:pic>
        <p:nvPicPr>
          <p:cNvPr descr="comix style; industry conference for AI ethicists; without text; without robot to human hand to hand (!); with dominating blue color but not only" id="187" name="Google Shape;187;p10"/>
          <p:cNvPicPr preferRelativeResize="0"/>
          <p:nvPr/>
        </p:nvPicPr>
        <p:blipFill rotWithShape="1">
          <a:blip r:embed="rId3">
            <a:alphaModFix/>
          </a:blip>
          <a:srcRect b="0" l="0" r="0" t="0"/>
          <a:stretch/>
        </p:blipFill>
        <p:spPr>
          <a:xfrm>
            <a:off x="6872525" y="664763"/>
            <a:ext cx="2129500" cy="3813968"/>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91" name="Shape 191"/>
        <p:cNvGrpSpPr/>
        <p:nvPr/>
      </p:nvGrpSpPr>
      <p:grpSpPr>
        <a:xfrm>
          <a:off x="0" y="0"/>
          <a:ext cx="0" cy="0"/>
          <a:chOff x="0" y="0"/>
          <a:chExt cx="0" cy="0"/>
        </a:xfrm>
      </p:grpSpPr>
      <p:sp>
        <p:nvSpPr>
          <p:cNvPr id="192" name="Google Shape;192;p11"/>
          <p:cNvSpPr txBox="1"/>
          <p:nvPr/>
        </p:nvSpPr>
        <p:spPr>
          <a:xfrm>
            <a:off x="336475" y="4447125"/>
            <a:ext cx="930900" cy="385800"/>
          </a:xfrm>
          <a:prstGeom prst="rect">
            <a:avLst/>
          </a:prstGeom>
          <a:noFill/>
          <a:ln cap="flat" cmpd="sng" w="19050">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bigtechy</a:t>
            </a:r>
            <a:endParaRPr sz="1500">
              <a:latin typeface="Open Sans"/>
              <a:ea typeface="Open Sans"/>
              <a:cs typeface="Open Sans"/>
              <a:sym typeface="Open Sans"/>
            </a:endParaRPr>
          </a:p>
        </p:txBody>
      </p:sp>
      <p:sp>
        <p:nvSpPr>
          <p:cNvPr id="193" name="Google Shape;193;p11"/>
          <p:cNvSpPr txBox="1"/>
          <p:nvPr/>
        </p:nvSpPr>
        <p:spPr>
          <a:xfrm>
            <a:off x="6767050" y="2188175"/>
            <a:ext cx="1432800" cy="541500"/>
          </a:xfrm>
          <a:prstGeom prst="rect">
            <a:avLst/>
          </a:prstGeom>
          <a:noFill/>
          <a:ln cap="flat" cmpd="sng" w="19050">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organizacje pozarządowe</a:t>
            </a:r>
            <a:endParaRPr sz="1500">
              <a:latin typeface="Open Sans"/>
              <a:ea typeface="Open Sans"/>
              <a:cs typeface="Open Sans"/>
              <a:sym typeface="Open Sans"/>
            </a:endParaRPr>
          </a:p>
        </p:txBody>
      </p:sp>
      <p:sp>
        <p:nvSpPr>
          <p:cNvPr id="194" name="Google Shape;194;p11"/>
          <p:cNvSpPr txBox="1"/>
          <p:nvPr/>
        </p:nvSpPr>
        <p:spPr>
          <a:xfrm>
            <a:off x="699200" y="2347975"/>
            <a:ext cx="1498200" cy="877200"/>
          </a:xfrm>
          <a:prstGeom prst="rect">
            <a:avLst/>
          </a:prstGeom>
          <a:noFill/>
          <a:ln cap="flat" cmpd="sng" w="19050">
            <a:solidFill>
              <a:srgbClr val="1665C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firmy konsultingowe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audytorskie</a:t>
            </a:r>
            <a:endParaRPr sz="1500">
              <a:latin typeface="Open Sans"/>
              <a:ea typeface="Open Sans"/>
              <a:cs typeface="Open Sans"/>
              <a:sym typeface="Open Sans"/>
            </a:endParaRPr>
          </a:p>
        </p:txBody>
      </p:sp>
      <p:sp>
        <p:nvSpPr>
          <p:cNvPr id="195" name="Google Shape;195;p11"/>
          <p:cNvSpPr txBox="1"/>
          <p:nvPr/>
        </p:nvSpPr>
        <p:spPr>
          <a:xfrm>
            <a:off x="6985850" y="3354900"/>
            <a:ext cx="1341300" cy="541500"/>
          </a:xfrm>
          <a:prstGeom prst="rect">
            <a:avLst/>
          </a:prstGeom>
          <a:noFill/>
          <a:ln cap="flat" cmpd="sng" w="19050">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środowisko akademickie</a:t>
            </a:r>
            <a:endParaRPr sz="1500">
              <a:latin typeface="Open Sans"/>
              <a:ea typeface="Open Sans"/>
              <a:cs typeface="Open Sans"/>
              <a:sym typeface="Open Sans"/>
            </a:endParaRPr>
          </a:p>
        </p:txBody>
      </p:sp>
      <p:sp>
        <p:nvSpPr>
          <p:cNvPr id="196" name="Google Shape;196;p11"/>
          <p:cNvSpPr txBox="1"/>
          <p:nvPr/>
        </p:nvSpPr>
        <p:spPr>
          <a:xfrm>
            <a:off x="1123050" y="3454475"/>
            <a:ext cx="1074300" cy="584700"/>
          </a:xfrm>
          <a:prstGeom prst="rect">
            <a:avLst/>
          </a:prstGeom>
          <a:noFill/>
          <a:ln cap="flat" cmpd="sng" w="19050">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instytucje publiczne</a:t>
            </a:r>
            <a:endParaRPr b="0" i="0" sz="1500" u="none" cap="none" strike="noStrike">
              <a:solidFill>
                <a:srgbClr val="000000"/>
              </a:solidFill>
              <a:latin typeface="Open Sans"/>
              <a:ea typeface="Open Sans"/>
              <a:cs typeface="Open Sans"/>
              <a:sym typeface="Open Sans"/>
            </a:endParaRPr>
          </a:p>
        </p:txBody>
      </p:sp>
      <p:sp>
        <p:nvSpPr>
          <p:cNvPr id="197" name="Google Shape;197;p11"/>
          <p:cNvSpPr txBox="1"/>
          <p:nvPr>
            <p:ph type="title"/>
          </p:nvPr>
        </p:nvSpPr>
        <p:spPr>
          <a:xfrm>
            <a:off x="447525" y="478500"/>
            <a:ext cx="3730500" cy="718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pl" sz="2000"/>
              <a:t>Kto zatrudnia </a:t>
            </a:r>
            <a:endParaRPr sz="2000"/>
          </a:p>
          <a:p>
            <a:pPr indent="0" lvl="0" marL="0" rtl="0" algn="l">
              <a:lnSpc>
                <a:spcPct val="100000"/>
              </a:lnSpc>
              <a:spcBef>
                <a:spcPts val="0"/>
              </a:spcBef>
              <a:spcAft>
                <a:spcPts val="0"/>
              </a:spcAft>
              <a:buSzPts val="2500"/>
              <a:buNone/>
            </a:pPr>
            <a:r>
              <a:rPr lang="pl" sz="2000"/>
              <a:t>specjalistów ds. etyki AI?</a:t>
            </a:r>
            <a:endParaRPr sz="2000"/>
          </a:p>
        </p:txBody>
      </p:sp>
      <p:sp>
        <p:nvSpPr>
          <p:cNvPr id="198" name="Google Shape;198;p11"/>
          <p:cNvSpPr txBox="1"/>
          <p:nvPr/>
        </p:nvSpPr>
        <p:spPr>
          <a:xfrm>
            <a:off x="4397425" y="645000"/>
            <a:ext cx="37305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solidFill>
                  <a:schemeClr val="lt1"/>
                </a:solidFill>
                <a:latin typeface="Open Sans"/>
                <a:ea typeface="Open Sans"/>
                <a:cs typeface="Open Sans"/>
                <a:sym typeface="Open Sans"/>
              </a:rPr>
              <a:t>Gdzie można rozwinąć karierę?</a:t>
            </a:r>
            <a:endParaRPr b="1" i="0" sz="1500" u="none" cap="none" strike="noStrike">
              <a:solidFill>
                <a:schemeClr val="lt1"/>
              </a:solidFill>
              <a:latin typeface="Open Sans"/>
              <a:ea typeface="Open Sans"/>
              <a:cs typeface="Open Sans"/>
              <a:sym typeface="Open Sans"/>
            </a:endParaRPr>
          </a:p>
        </p:txBody>
      </p:sp>
      <p:sp>
        <p:nvSpPr>
          <p:cNvPr id="199" name="Google Shape;199;p11"/>
          <p:cNvSpPr txBox="1"/>
          <p:nvPr/>
        </p:nvSpPr>
        <p:spPr>
          <a:xfrm>
            <a:off x="7486600" y="4204350"/>
            <a:ext cx="930900" cy="584700"/>
          </a:xfrm>
          <a:prstGeom prst="rect">
            <a:avLst/>
          </a:prstGeom>
          <a:noFill/>
          <a:ln cap="flat" cmpd="sng" w="19050">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startupy etyczne</a:t>
            </a:r>
            <a:endParaRPr sz="1500">
              <a:latin typeface="Open Sans"/>
              <a:ea typeface="Open Sans"/>
              <a:cs typeface="Open Sans"/>
              <a:sym typeface="Open Sans"/>
            </a:endParaRPr>
          </a:p>
        </p:txBody>
      </p:sp>
      <p:pic>
        <p:nvPicPr>
          <p:cNvPr descr="comix style; tech giants, ethical startups and public institutions; without robot to human hand to hand (!); with dominating blue color but not only" id="200" name="Google Shape;200;p11"/>
          <p:cNvPicPr preferRelativeResize="0"/>
          <p:nvPr/>
        </p:nvPicPr>
        <p:blipFill rotWithShape="1">
          <a:blip r:embed="rId3">
            <a:alphaModFix/>
          </a:blip>
          <a:srcRect b="0" l="0" r="0" t="0"/>
          <a:stretch/>
        </p:blipFill>
        <p:spPr>
          <a:xfrm>
            <a:off x="2849625" y="1549450"/>
            <a:ext cx="3444750" cy="344475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204" name="Shape 204"/>
        <p:cNvGrpSpPr/>
        <p:nvPr/>
      </p:nvGrpSpPr>
      <p:grpSpPr>
        <a:xfrm>
          <a:off x="0" y="0"/>
          <a:ext cx="0" cy="0"/>
          <a:chOff x="0" y="0"/>
          <a:chExt cx="0" cy="0"/>
        </a:xfrm>
      </p:grpSpPr>
      <p:sp>
        <p:nvSpPr>
          <p:cNvPr id="205" name="Google Shape;205;p13"/>
          <p:cNvSpPr txBox="1"/>
          <p:nvPr>
            <p:ph idx="4294967295" type="body"/>
          </p:nvPr>
        </p:nvSpPr>
        <p:spPr>
          <a:xfrm>
            <a:off x="6280375" y="170050"/>
            <a:ext cx="2366100" cy="330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2000"/>
              <a:buNone/>
            </a:pPr>
            <a:r>
              <a:rPr lang="pl">
                <a:solidFill>
                  <a:schemeClr val="lt1"/>
                </a:solidFill>
              </a:rPr>
              <a:t>Podsumowanie</a:t>
            </a:r>
            <a:endParaRPr sz="2000">
              <a:solidFill>
                <a:schemeClr val="lt1"/>
              </a:solidFill>
            </a:endParaRPr>
          </a:p>
        </p:txBody>
      </p:sp>
      <p:sp>
        <p:nvSpPr>
          <p:cNvPr id="206" name="Google Shape;206;p13"/>
          <p:cNvSpPr txBox="1"/>
          <p:nvPr/>
        </p:nvSpPr>
        <p:spPr>
          <a:xfrm>
            <a:off x="250725" y="871375"/>
            <a:ext cx="4936800" cy="4070400"/>
          </a:xfrm>
          <a:prstGeom prst="rect">
            <a:avLst/>
          </a:prstGeom>
          <a:solidFill>
            <a:srgbClr val="F9F9F9"/>
          </a:solid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SzPts val="1500"/>
              <a:buFont typeface="Open Sans"/>
              <a:buChar char="➢"/>
            </a:pPr>
            <a:r>
              <a:rPr lang="pl" sz="1500">
                <a:highlight>
                  <a:srgbClr val="F9F9F9"/>
                </a:highlight>
                <a:latin typeface="Open Sans"/>
                <a:ea typeface="Open Sans"/>
                <a:cs typeface="Open Sans"/>
                <a:sym typeface="Open Sans"/>
              </a:rPr>
              <a:t>Pamiętaj, żeby zwracać uwagę na to, jakie dane, udostępniasz systemom sztucznej inteligencji. Zapoznawaj się z politykami prywatności i korzystaj z przysługujących ci praw dotyczących dostępu do danych i ich usuwania (np. zgodnie z RODO). Twoje dane napędzają AI </a:t>
            </a:r>
            <a:endParaRPr sz="1500">
              <a:highlight>
                <a:srgbClr val="F9F9F9"/>
              </a:highlight>
              <a:latin typeface="Open Sans"/>
              <a:ea typeface="Open Sans"/>
              <a:cs typeface="Open Sans"/>
              <a:sym typeface="Open Sans"/>
            </a:endParaRPr>
          </a:p>
          <a:p>
            <a:pPr indent="0" lvl="0" marL="457200" marR="0" rtl="0" algn="l">
              <a:lnSpc>
                <a:spcPct val="100000"/>
              </a:lnSpc>
              <a:spcBef>
                <a:spcPts val="0"/>
              </a:spcBef>
              <a:spcAft>
                <a:spcPts val="0"/>
              </a:spcAft>
              <a:buNone/>
            </a:pPr>
            <a:r>
              <a:rPr lang="pl" sz="1500">
                <a:highlight>
                  <a:srgbClr val="F9F9F9"/>
                </a:highlight>
                <a:latin typeface="Open Sans"/>
                <a:ea typeface="Open Sans"/>
                <a:cs typeface="Open Sans"/>
                <a:sym typeface="Open Sans"/>
              </a:rPr>
              <a:t>- kontrolowanie tego aspektu oznacza wpływ na etyczny rozwój zaawansowanych algorytmów.</a:t>
            </a:r>
            <a:endParaRPr sz="1500">
              <a:highlight>
                <a:srgbClr val="F9F9F9"/>
              </a:highlight>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500">
              <a:highlight>
                <a:srgbClr val="F9F9F9"/>
              </a:highlight>
              <a:latin typeface="Open Sans"/>
              <a:ea typeface="Open Sans"/>
              <a:cs typeface="Open Sans"/>
              <a:sym typeface="Open Sans"/>
            </a:endParaRPr>
          </a:p>
          <a:p>
            <a:pPr indent="-323850" lvl="0" marL="457200" marR="0" rtl="0" algn="l">
              <a:lnSpc>
                <a:spcPct val="100000"/>
              </a:lnSpc>
              <a:spcBef>
                <a:spcPts val="0"/>
              </a:spcBef>
              <a:spcAft>
                <a:spcPts val="0"/>
              </a:spcAft>
              <a:buSzPts val="1500"/>
              <a:buFont typeface="Open Sans"/>
              <a:buChar char="➢"/>
            </a:pPr>
            <a:r>
              <a:rPr lang="pl" sz="1500">
                <a:highlight>
                  <a:srgbClr val="F9F9F9"/>
                </a:highlight>
                <a:latin typeface="Open Sans"/>
                <a:ea typeface="Open Sans"/>
                <a:cs typeface="Open Sans"/>
                <a:sym typeface="Open Sans"/>
              </a:rPr>
              <a:t>Angażuj się w dyskusje na temat etyki sztucznej inteligencji. Edukuj siebie i innych na temat korzyści i zagrożeń. Uczestnicz w konsultacjach społecznych, podpisuj petycje i wspieraj organizacje zajmujące się tym obszarem.</a:t>
            </a:r>
            <a:endParaRPr sz="1500">
              <a:highlight>
                <a:srgbClr val="F9F9F9"/>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sz="1500">
              <a:highlight>
                <a:srgbClr val="F9F9F9"/>
              </a:highlight>
              <a:latin typeface="Open Sans"/>
              <a:ea typeface="Open Sans"/>
              <a:cs typeface="Open Sans"/>
              <a:sym typeface="Open Sans"/>
            </a:endParaRPr>
          </a:p>
          <a:p>
            <a:pPr indent="-323850" lvl="0" marL="457200" marR="0" rtl="0" algn="l">
              <a:lnSpc>
                <a:spcPct val="100000"/>
              </a:lnSpc>
              <a:spcBef>
                <a:spcPts val="0"/>
              </a:spcBef>
              <a:spcAft>
                <a:spcPts val="0"/>
              </a:spcAft>
              <a:buSzPts val="1500"/>
              <a:buFont typeface="Open Sans"/>
              <a:buChar char="➢"/>
            </a:pPr>
            <a:r>
              <a:rPr lang="pl" sz="1500">
                <a:highlight>
                  <a:srgbClr val="F9F9F9"/>
                </a:highlight>
                <a:latin typeface="Open Sans"/>
                <a:ea typeface="Open Sans"/>
                <a:cs typeface="Open Sans"/>
                <a:sym typeface="Open Sans"/>
              </a:rPr>
              <a:t>Jeśli trafisz na system AI, który jest stronniczy, zgłoś to odpowiedniej instytucji.</a:t>
            </a:r>
            <a:endParaRPr sz="1500">
              <a:highlight>
                <a:srgbClr val="F9F9F9"/>
              </a:highlight>
              <a:latin typeface="Open Sans"/>
              <a:ea typeface="Open Sans"/>
              <a:cs typeface="Open Sans"/>
              <a:sym typeface="Open Sans"/>
            </a:endParaRPr>
          </a:p>
        </p:txBody>
      </p:sp>
      <p:sp>
        <p:nvSpPr>
          <p:cNvPr id="207" name="Google Shape;207;p13"/>
          <p:cNvSpPr txBox="1"/>
          <p:nvPr/>
        </p:nvSpPr>
        <p:spPr>
          <a:xfrm>
            <a:off x="5102800" y="4108375"/>
            <a:ext cx="3913800" cy="833400"/>
          </a:xfrm>
          <a:prstGeom prst="rect">
            <a:avLst/>
          </a:prstGeom>
          <a:no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highlight>
                  <a:schemeClr val="lt1"/>
                </a:highlight>
                <a:latin typeface="Open Sans"/>
                <a:ea typeface="Open Sans"/>
                <a:cs typeface="Open Sans"/>
                <a:sym typeface="Open Sans"/>
              </a:rPr>
              <a:t>Chcemy, żeby decyzje dotyczące </a:t>
            </a:r>
            <a:endParaRPr sz="1500">
              <a:highlight>
                <a:schemeClr val="lt1"/>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highlight>
                  <a:schemeClr val="lt1"/>
                </a:highlight>
                <a:latin typeface="Open Sans"/>
                <a:ea typeface="Open Sans"/>
                <a:cs typeface="Open Sans"/>
                <a:sym typeface="Open Sans"/>
              </a:rPr>
              <a:t>naszego życia były podejmowane przez systemy pozbawione nadzoru etycznego?</a:t>
            </a:r>
            <a:endParaRPr sz="1500">
              <a:highlight>
                <a:schemeClr val="lt1"/>
              </a:highlight>
              <a:latin typeface="Open Sans"/>
              <a:ea typeface="Open Sans"/>
              <a:cs typeface="Open Sans"/>
              <a:sym typeface="Open Sans"/>
            </a:endParaRPr>
          </a:p>
        </p:txBody>
      </p:sp>
      <p:pic>
        <p:nvPicPr>
          <p:cNvPr descr="comix style; AI bias; without robot to human hand to hand (!); without text; with dominating blue color but not only" id="208" name="Google Shape;208;p13"/>
          <p:cNvPicPr preferRelativeResize="0"/>
          <p:nvPr/>
        </p:nvPicPr>
        <p:blipFill rotWithShape="1">
          <a:blip r:embed="rId3">
            <a:alphaModFix/>
          </a:blip>
          <a:srcRect b="0" l="0" r="0" t="0"/>
          <a:stretch/>
        </p:blipFill>
        <p:spPr>
          <a:xfrm>
            <a:off x="5759450" y="945600"/>
            <a:ext cx="2887025" cy="28870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212" name="Shape 212"/>
        <p:cNvGrpSpPr/>
        <p:nvPr/>
      </p:nvGrpSpPr>
      <p:grpSpPr>
        <a:xfrm>
          <a:off x="0" y="0"/>
          <a:ext cx="0" cy="0"/>
          <a:chOff x="0" y="0"/>
          <a:chExt cx="0" cy="0"/>
        </a:xfrm>
      </p:grpSpPr>
      <p:sp>
        <p:nvSpPr>
          <p:cNvPr id="213" name="Google Shape;213;p14"/>
          <p:cNvSpPr txBox="1"/>
          <p:nvPr>
            <p:ph idx="1" type="body"/>
          </p:nvPr>
        </p:nvSpPr>
        <p:spPr>
          <a:xfrm>
            <a:off x="6816600" y="4696800"/>
            <a:ext cx="2327400" cy="44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pl" sz="2000"/>
              <a:t>Przydatne źródła</a:t>
            </a:r>
            <a:endParaRPr sz="2000"/>
          </a:p>
        </p:txBody>
      </p:sp>
      <p:sp>
        <p:nvSpPr>
          <p:cNvPr id="214" name="Google Shape;214;p14"/>
          <p:cNvSpPr txBox="1"/>
          <p:nvPr/>
        </p:nvSpPr>
        <p:spPr>
          <a:xfrm>
            <a:off x="0" y="4797300"/>
            <a:ext cx="2629500" cy="245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i="1" lang="pl" sz="800">
                <a:solidFill>
                  <a:schemeClr val="lt1"/>
                </a:solidFill>
                <a:latin typeface="Open Sans"/>
                <a:ea typeface="Open Sans"/>
                <a:cs typeface="Open Sans"/>
                <a:sym typeface="Open Sans"/>
              </a:rPr>
              <a:t>dostęp</a:t>
            </a:r>
            <a:r>
              <a:rPr b="0" i="1" lang="pl" sz="800" u="none" cap="none" strike="noStrike">
                <a:solidFill>
                  <a:schemeClr val="lt1"/>
                </a:solidFill>
                <a:latin typeface="Open Sans"/>
                <a:ea typeface="Open Sans"/>
                <a:cs typeface="Open Sans"/>
                <a:sym typeface="Open Sans"/>
              </a:rPr>
              <a:t>: 30 </a:t>
            </a:r>
            <a:r>
              <a:rPr i="1" lang="pl" sz="800">
                <a:solidFill>
                  <a:schemeClr val="lt1"/>
                </a:solidFill>
                <a:latin typeface="Open Sans"/>
                <a:ea typeface="Open Sans"/>
                <a:cs typeface="Open Sans"/>
                <a:sym typeface="Open Sans"/>
              </a:rPr>
              <a:t>listopada</a:t>
            </a:r>
            <a:r>
              <a:rPr b="0" i="1" lang="pl" sz="800" u="none" cap="none" strike="noStrike">
                <a:solidFill>
                  <a:schemeClr val="lt1"/>
                </a:solidFill>
                <a:latin typeface="Open Sans"/>
                <a:ea typeface="Open Sans"/>
                <a:cs typeface="Open Sans"/>
                <a:sym typeface="Open Sans"/>
              </a:rPr>
              <a:t> 2025</a:t>
            </a:r>
            <a:endParaRPr b="0" i="1" sz="800" u="none" cap="none" strike="noStrike">
              <a:solidFill>
                <a:schemeClr val="lt1"/>
              </a:solidFill>
              <a:latin typeface="Open Sans"/>
              <a:ea typeface="Open Sans"/>
              <a:cs typeface="Open Sans"/>
              <a:sym typeface="Open Sans"/>
            </a:endParaRPr>
          </a:p>
        </p:txBody>
      </p:sp>
      <p:sp>
        <p:nvSpPr>
          <p:cNvPr id="215" name="Google Shape;215;p14"/>
          <p:cNvSpPr txBox="1"/>
          <p:nvPr/>
        </p:nvSpPr>
        <p:spPr>
          <a:xfrm>
            <a:off x="271250" y="3128425"/>
            <a:ext cx="5888100" cy="13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3">
                  <a:extLst>
                    <a:ext uri="{A12FA001-AC4F-418D-AE19-62706E023703}">
                      <ahyp:hlinkClr val="tx"/>
                    </a:ext>
                  </a:extLst>
                </a:hlinkClick>
              </a:rPr>
              <a:t>Artificial Intelligence&amp;Ethics | Harvard</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4">
                  <a:extLst>
                    <a:ext uri="{A12FA001-AC4F-418D-AE19-62706E023703}">
                      <ahyp:hlinkClr val="tx"/>
                    </a:ext>
                  </a:extLst>
                </a:hlinkClick>
              </a:rPr>
              <a:t>Design of transparent and inclusive AI systems - AI Governance Alliance | WEF</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5">
                  <a:extLst>
                    <a:ext uri="{A12FA001-AC4F-418D-AE19-62706E023703}">
                      <ahyp:hlinkClr val="tx"/>
                    </a:ext>
                  </a:extLst>
                </a:hlinkClick>
              </a:rPr>
              <a:t>International MA in Philosophy combines philosophy with practice and today's global and local challenges | University of Tartu</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p:txBody>
      </p:sp>
      <p:sp>
        <p:nvSpPr>
          <p:cNvPr id="216" name="Google Shape;216;p14"/>
          <p:cNvSpPr txBox="1"/>
          <p:nvPr/>
        </p:nvSpPr>
        <p:spPr>
          <a:xfrm>
            <a:off x="271250" y="641450"/>
            <a:ext cx="4327200" cy="198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6">
                  <a:extLst>
                    <a:ext uri="{A12FA001-AC4F-418D-AE19-62706E023703}">
                      <ahyp:hlinkClr val="tx"/>
                    </a:ext>
                  </a:extLst>
                </a:hlinkClick>
              </a:rPr>
              <a:t>Artificial intelligence | OECD</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7">
                  <a:extLst>
                    <a:ext uri="{A12FA001-AC4F-418D-AE19-62706E023703}">
                      <ahyp:hlinkClr val="tx"/>
                    </a:ext>
                  </a:extLst>
                </a:hlinkClick>
              </a:rPr>
              <a:t>Artificial Intelligence Act Proposal | European Commission</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8">
                  <a:extLst>
                    <a:ext uri="{A12FA001-AC4F-418D-AE19-62706E023703}">
                      <ahyp:hlinkClr val="tx"/>
                    </a:ext>
                  </a:extLst>
                </a:hlinkClick>
              </a:rPr>
              <a:t>Ethics of Artificial Intelligence | UNESCO</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9">
                  <a:extLst>
                    <a:ext uri="{A12FA001-AC4F-418D-AE19-62706E023703}">
                      <ahyp:hlinkClr val="tx"/>
                    </a:ext>
                  </a:extLst>
                </a:hlinkClick>
              </a:rPr>
              <a:t>The IEEE Global Initiative 2.0 on Ethics of Autonomous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10">
                  <a:extLst>
                    <a:ext uri="{A12FA001-AC4F-418D-AE19-62706E023703}">
                      <ahyp:hlinkClr val="tx"/>
                    </a:ext>
                  </a:extLst>
                </a:hlinkClick>
              </a:rPr>
              <a:t>and Intelligent Systems</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0" i="0" lang="pl" sz="1200" u="sng" cap="none" strike="noStrike">
                <a:solidFill>
                  <a:srgbClr val="3C78D8"/>
                </a:solidFill>
                <a:latin typeface="Open Sans"/>
                <a:ea typeface="Open Sans"/>
                <a:cs typeface="Open Sans"/>
                <a:sym typeface="Open Sans"/>
                <a:hlinkClick r:id="rId11">
                  <a:extLst>
                    <a:ext uri="{A12FA001-AC4F-418D-AE19-62706E023703}">
                      <ahyp:hlinkClr val="tx"/>
                    </a:ext>
                  </a:extLst>
                </a:hlinkClick>
              </a:rPr>
              <a:t>GovAI</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3C78D8"/>
              </a:solidFill>
              <a:latin typeface="Open Sans"/>
              <a:ea typeface="Open Sans"/>
              <a:cs typeface="Open Sans"/>
              <a:sym typeface="Open Sans"/>
            </a:endParaRPr>
          </a:p>
        </p:txBody>
      </p:sp>
      <p:pic>
        <p:nvPicPr>
          <p:cNvPr descr="repaint to blue" id="217" name="Google Shape;217;p14"/>
          <p:cNvPicPr preferRelativeResize="0"/>
          <p:nvPr/>
        </p:nvPicPr>
        <p:blipFill rotWithShape="1">
          <a:blip r:embed="rId12">
            <a:alphaModFix/>
          </a:blip>
          <a:srcRect b="0" l="0" r="0" t="0"/>
          <a:stretch/>
        </p:blipFill>
        <p:spPr>
          <a:xfrm>
            <a:off x="5908700" y="304800"/>
            <a:ext cx="2876500" cy="28765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221" name="Shape 221"/>
        <p:cNvGrpSpPr/>
        <p:nvPr/>
      </p:nvGrpSpPr>
      <p:grpSpPr>
        <a:xfrm>
          <a:off x="0" y="0"/>
          <a:ext cx="0" cy="0"/>
          <a:chOff x="0" y="0"/>
          <a:chExt cx="0" cy="0"/>
        </a:xfrm>
      </p:grpSpPr>
      <p:sp>
        <p:nvSpPr>
          <p:cNvPr id="222" name="Google Shape;222;p15"/>
          <p:cNvSpPr txBox="1"/>
          <p:nvPr/>
        </p:nvSpPr>
        <p:spPr>
          <a:xfrm>
            <a:off x="1643325" y="339525"/>
            <a:ext cx="2560500" cy="107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Prezentacja jest częścią</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kampanii edukacyjnej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lang="pl" sz="1500">
                <a:solidFill>
                  <a:schemeClr val="lt1"/>
                </a:solidFill>
                <a:latin typeface="Open Sans"/>
                <a:ea typeface="Open Sans"/>
                <a:cs typeface="Open Sans"/>
                <a:sym typeface="Open Sans"/>
              </a:rPr>
              <a:t>Zawody przyszłości </a:t>
            </a:r>
            <a:endParaRPr b="1"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lang="pl" sz="1500">
                <a:solidFill>
                  <a:schemeClr val="lt1"/>
                </a:solidFill>
                <a:latin typeface="Open Sans"/>
                <a:ea typeface="Open Sans"/>
                <a:cs typeface="Open Sans"/>
                <a:sym typeface="Open Sans"/>
              </a:rPr>
              <a:t>w przemyśle 5.0</a:t>
            </a:r>
            <a:r>
              <a:rPr lang="pl" sz="1500">
                <a:solidFill>
                  <a:schemeClr val="lt1"/>
                </a:solidFill>
                <a:latin typeface="Open Sans"/>
                <a:ea typeface="Open Sans"/>
                <a:cs typeface="Open Sans"/>
                <a:sym typeface="Open Sans"/>
              </a:rPr>
              <a:t>.</a:t>
            </a:r>
            <a:endParaRPr sz="1500">
              <a:solidFill>
                <a:schemeClr val="lt1"/>
              </a:solidFill>
              <a:latin typeface="Open Sans"/>
              <a:ea typeface="Open Sans"/>
              <a:cs typeface="Open Sans"/>
              <a:sym typeface="Open Sans"/>
            </a:endParaRPr>
          </a:p>
        </p:txBody>
      </p:sp>
      <p:sp>
        <p:nvSpPr>
          <p:cNvPr id="223" name="Google Shape;223;p15"/>
          <p:cNvSpPr txBox="1"/>
          <p:nvPr/>
        </p:nvSpPr>
        <p:spPr>
          <a:xfrm>
            <a:off x="348200" y="1668863"/>
            <a:ext cx="4354200" cy="163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Dofinansowane ze środków UE.</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Wyrażone poglądy i opinie są jedynie opiniami autora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lub autorów i niekoniecznie odzwierciedlają poglądy i opinie Unii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Europejskiej lub Fundacji Rozwoju Systemu Edukacji.</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Unia Europejska ani Fundacja Rozwoju Systemu Edukacji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nie ponoszą za nie odpowiedzialności.</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Wszystkie rezultaty opracowane w ramach projektu „Zawody przyszłości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w przemyśle 5.0” są udostępniane na otwartej licencji Creative Commons Attribution – ShareAlike 4.0 International (CC BY-SA 4.0).</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Dozwolone jest ich nieodpłatne rozpowszechnianie, </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lang="pl" sz="900">
                <a:solidFill>
                  <a:schemeClr val="lt1"/>
                </a:solidFill>
                <a:highlight>
                  <a:srgbClr val="6FA8DC"/>
                </a:highlight>
                <a:latin typeface="Open Sans"/>
                <a:ea typeface="Open Sans"/>
                <a:cs typeface="Open Sans"/>
                <a:sym typeface="Open Sans"/>
              </a:rPr>
              <a:t>pod warunkiem wskazania autorstwa oraz źródła finansowania projektu.</a:t>
            </a:r>
            <a:endParaRPr sz="900">
              <a:solidFill>
                <a:schemeClr val="lt1"/>
              </a:solidFill>
              <a:highlight>
                <a:srgbClr val="6FA8DC"/>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sz="900">
              <a:solidFill>
                <a:schemeClr val="lt1"/>
              </a:solidFill>
              <a:highlight>
                <a:srgbClr val="6FA8DC"/>
              </a:highlight>
              <a:latin typeface="Open Sans"/>
              <a:ea typeface="Open Sans"/>
              <a:cs typeface="Open Sans"/>
              <a:sym typeface="Open Sans"/>
            </a:endParaRPr>
          </a:p>
        </p:txBody>
      </p:sp>
      <p:pic>
        <p:nvPicPr>
          <p:cNvPr id="224" name="Google Shape;224;p15"/>
          <p:cNvPicPr preferRelativeResize="0"/>
          <p:nvPr/>
        </p:nvPicPr>
        <p:blipFill rotWithShape="1">
          <a:blip r:embed="rId3">
            <a:alphaModFix/>
          </a:blip>
          <a:srcRect b="0" l="0" r="0" t="0"/>
          <a:stretch/>
        </p:blipFill>
        <p:spPr>
          <a:xfrm>
            <a:off x="0" y="3509961"/>
            <a:ext cx="9144001" cy="1633528"/>
          </a:xfrm>
          <a:prstGeom prst="rect">
            <a:avLst/>
          </a:prstGeom>
          <a:solidFill>
            <a:schemeClr val="lt1"/>
          </a:solidFill>
          <a:ln cap="flat" cmpd="sng" w="9525">
            <a:solidFill>
              <a:schemeClr val="lt1"/>
            </a:solidFill>
            <a:prstDash val="solid"/>
            <a:round/>
            <a:headEnd len="sm" w="sm" type="none"/>
            <a:tailEnd len="sm" w="sm" type="none"/>
          </a:ln>
        </p:spPr>
      </p:pic>
      <p:sp>
        <p:nvSpPr>
          <p:cNvPr id="225" name="Google Shape;225;p15"/>
          <p:cNvSpPr/>
          <p:nvPr/>
        </p:nvSpPr>
        <p:spPr>
          <a:xfrm>
            <a:off x="1580175" y="3697625"/>
            <a:ext cx="3065700" cy="124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pic>
        <p:nvPicPr>
          <p:cNvPr descr="Abstract design of gears in human head outline. (Dostarczone przez Getty Images)" id="226" name="Google Shape;226;p15"/>
          <p:cNvPicPr preferRelativeResize="0"/>
          <p:nvPr/>
        </p:nvPicPr>
        <p:blipFill rotWithShape="1">
          <a:blip r:embed="rId4">
            <a:alphaModFix/>
          </a:blip>
          <a:srcRect b="0" l="0" r="0" t="0"/>
          <a:stretch/>
        </p:blipFill>
        <p:spPr>
          <a:xfrm>
            <a:off x="4968150" y="144050"/>
            <a:ext cx="3731200" cy="2488674"/>
          </a:xfrm>
          <a:prstGeom prst="rect">
            <a:avLst/>
          </a:prstGeom>
          <a:noFill/>
          <a:ln>
            <a:noFill/>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pic>
        <p:nvPicPr>
          <p:cNvPr id="227" name="Google Shape;227;p15"/>
          <p:cNvPicPr preferRelativeResize="0"/>
          <p:nvPr/>
        </p:nvPicPr>
        <p:blipFill>
          <a:blip r:embed="rId5">
            <a:alphaModFix/>
          </a:blip>
          <a:stretch>
            <a:fillRect/>
          </a:stretch>
        </p:blipFill>
        <p:spPr>
          <a:xfrm>
            <a:off x="1459170" y="3559818"/>
            <a:ext cx="3457350" cy="1428657"/>
          </a:xfrm>
          <a:prstGeom prst="rect">
            <a:avLst/>
          </a:prstGeom>
          <a:solidFill>
            <a:schemeClr val="lt1"/>
          </a:solidFill>
          <a:ln cap="flat" cmpd="sng" w="9525">
            <a:solidFill>
              <a:schemeClr val="l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74" name="Shape 74"/>
        <p:cNvGrpSpPr/>
        <p:nvPr/>
      </p:nvGrpSpPr>
      <p:grpSpPr>
        <a:xfrm>
          <a:off x="0" y="0"/>
          <a:ext cx="0" cy="0"/>
          <a:chOff x="0" y="0"/>
          <a:chExt cx="0" cy="0"/>
        </a:xfrm>
      </p:grpSpPr>
      <p:pic>
        <p:nvPicPr>
          <p:cNvPr descr="AI Learning and Artificial Intelligence Concept. (Dostarczone przez Getty Images)" id="75" name="Google Shape;75;p2"/>
          <p:cNvPicPr preferRelativeResize="0"/>
          <p:nvPr/>
        </p:nvPicPr>
        <p:blipFill rotWithShape="1">
          <a:blip r:embed="rId3">
            <a:alphaModFix/>
          </a:blip>
          <a:srcRect b="0" l="0" r="0" t="0"/>
          <a:stretch/>
        </p:blipFill>
        <p:spPr>
          <a:xfrm>
            <a:off x="3259827" y="0"/>
            <a:ext cx="5884175" cy="3600041"/>
          </a:xfrm>
          <a:prstGeom prst="rect">
            <a:avLst/>
          </a:prstGeom>
          <a:noFill/>
          <a:ln>
            <a:noFill/>
          </a:ln>
        </p:spPr>
      </p:pic>
      <p:sp>
        <p:nvSpPr>
          <p:cNvPr id="76" name="Google Shape;76;p2"/>
          <p:cNvSpPr txBox="1"/>
          <p:nvPr>
            <p:ph type="title"/>
          </p:nvPr>
        </p:nvSpPr>
        <p:spPr>
          <a:xfrm>
            <a:off x="713125" y="356525"/>
            <a:ext cx="1935600" cy="79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pl" sz="2000"/>
              <a:t>Od czego zaczynamy?</a:t>
            </a:r>
            <a:endParaRPr sz="2000"/>
          </a:p>
        </p:txBody>
      </p:sp>
      <p:sp>
        <p:nvSpPr>
          <p:cNvPr id="77" name="Google Shape;77;p2"/>
          <p:cNvSpPr txBox="1"/>
          <p:nvPr>
            <p:ph idx="1" type="body"/>
          </p:nvPr>
        </p:nvSpPr>
        <p:spPr>
          <a:xfrm>
            <a:off x="99925" y="1334500"/>
            <a:ext cx="3048000" cy="3537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0" lang="pl" sz="1500"/>
              <a:t>Z tej prezentacji </a:t>
            </a:r>
            <a:endParaRPr b="0" sz="1500"/>
          </a:p>
          <a:p>
            <a:pPr indent="0" lvl="0" marL="457200" rtl="0" algn="l">
              <a:lnSpc>
                <a:spcPct val="115000"/>
              </a:lnSpc>
              <a:spcBef>
                <a:spcPts val="0"/>
              </a:spcBef>
              <a:spcAft>
                <a:spcPts val="0"/>
              </a:spcAft>
              <a:buNone/>
            </a:pPr>
            <a:r>
              <a:rPr b="0" lang="pl" sz="1500"/>
              <a:t>dowiesz się:</a:t>
            </a:r>
            <a:endParaRPr b="0" sz="1500"/>
          </a:p>
          <a:p>
            <a:pPr indent="0" lvl="0" marL="457200" rtl="0" algn="l">
              <a:lnSpc>
                <a:spcPct val="115000"/>
              </a:lnSpc>
              <a:spcBef>
                <a:spcPts val="0"/>
              </a:spcBef>
              <a:spcAft>
                <a:spcPts val="0"/>
              </a:spcAft>
              <a:buNone/>
            </a:pPr>
            <a:r>
              <a:t/>
            </a:r>
            <a:endParaRPr b="0" sz="1500"/>
          </a:p>
          <a:p>
            <a:pPr indent="-323850" lvl="0" marL="457200" rtl="0" algn="l">
              <a:lnSpc>
                <a:spcPct val="115000"/>
              </a:lnSpc>
              <a:spcBef>
                <a:spcPts val="0"/>
              </a:spcBef>
              <a:spcAft>
                <a:spcPts val="0"/>
              </a:spcAft>
              <a:buSzPts val="1500"/>
              <a:buChar char="●"/>
            </a:pPr>
            <a:r>
              <a:rPr b="0" lang="pl" sz="1500"/>
              <a:t>Na czym będzie polegała praca </a:t>
            </a:r>
            <a:endParaRPr b="0" sz="1500"/>
          </a:p>
          <a:p>
            <a:pPr indent="0" lvl="0" marL="457200" rtl="0" algn="l">
              <a:lnSpc>
                <a:spcPct val="115000"/>
              </a:lnSpc>
              <a:spcBef>
                <a:spcPts val="0"/>
              </a:spcBef>
              <a:spcAft>
                <a:spcPts val="0"/>
              </a:spcAft>
              <a:buNone/>
            </a:pPr>
            <a:r>
              <a:rPr b="0" lang="pl" sz="1500"/>
              <a:t>etyka AI?</a:t>
            </a:r>
            <a:endParaRPr b="0" sz="1500"/>
          </a:p>
          <a:p>
            <a:pPr indent="-323850" lvl="0" marL="457200" rtl="0" algn="l">
              <a:lnSpc>
                <a:spcPct val="115000"/>
              </a:lnSpc>
              <a:spcBef>
                <a:spcPts val="0"/>
              </a:spcBef>
              <a:spcAft>
                <a:spcPts val="0"/>
              </a:spcAft>
              <a:buSzPts val="1500"/>
              <a:buChar char="●"/>
            </a:pPr>
            <a:r>
              <a:rPr b="0" lang="pl" sz="1500"/>
              <a:t>Dlaczego to zawód </a:t>
            </a:r>
            <a:endParaRPr b="0" sz="1500"/>
          </a:p>
          <a:p>
            <a:pPr indent="0" lvl="0" marL="457200" rtl="0" algn="l">
              <a:lnSpc>
                <a:spcPct val="115000"/>
              </a:lnSpc>
              <a:spcBef>
                <a:spcPts val="0"/>
              </a:spcBef>
              <a:spcAft>
                <a:spcPts val="0"/>
              </a:spcAft>
              <a:buNone/>
            </a:pPr>
            <a:r>
              <a:rPr b="0" lang="pl" sz="1500"/>
              <a:t>przyszłości?</a:t>
            </a:r>
            <a:endParaRPr b="0" sz="1500"/>
          </a:p>
          <a:p>
            <a:pPr indent="-323850" lvl="0" marL="457200" rtl="0" algn="l">
              <a:lnSpc>
                <a:spcPct val="115000"/>
              </a:lnSpc>
              <a:spcBef>
                <a:spcPts val="0"/>
              </a:spcBef>
              <a:spcAft>
                <a:spcPts val="0"/>
              </a:spcAft>
              <a:buSzPts val="1500"/>
              <a:buChar char="●"/>
            </a:pPr>
            <a:r>
              <a:rPr b="0" lang="pl" sz="1500"/>
              <a:t>W jaki sposób AI może wprowadzać stronniczość, jeśli nie jest odpowiednio zaprojektowana lub wyszkolona?</a:t>
            </a:r>
            <a:endParaRPr b="0" sz="1500"/>
          </a:p>
        </p:txBody>
      </p:sp>
      <p:sp>
        <p:nvSpPr>
          <p:cNvPr id="78" name="Google Shape;78;p2"/>
          <p:cNvSpPr/>
          <p:nvPr/>
        </p:nvSpPr>
        <p:spPr>
          <a:xfrm>
            <a:off x="5628688" y="3804188"/>
            <a:ext cx="1778438" cy="521466"/>
          </a:xfrm>
          <a:prstGeom prst="rect">
            <a:avLst/>
          </a:prstGeom>
        </p:spPr>
        <p:txBody>
          <a:bodyPr>
            <a:prstTxWarp prst="textPlain"/>
          </a:bodyPr>
          <a:lstStyle/>
          <a:p>
            <a:pPr lvl="0" algn="ctr"/>
            <a:r>
              <a:rPr b="0" i="0">
                <a:ln cap="flat" cmpd="sng" w="9525">
                  <a:solidFill>
                    <a:srgbClr val="CFE2F3"/>
                  </a:solidFill>
                  <a:prstDash val="solid"/>
                  <a:round/>
                  <a:headEnd len="sm" w="sm" type="none"/>
                  <a:tailEnd len="sm" w="sm" type="none"/>
                </a:ln>
                <a:solidFill>
                  <a:srgbClr val="CFE2F3"/>
                </a:solidFill>
                <a:latin typeface="Arial"/>
              </a:rPr>
              <a:t>stronniczość</a:t>
            </a:r>
            <a:br>
              <a:rPr b="0" i="0">
                <a:ln cap="flat" cmpd="sng" w="9525">
                  <a:solidFill>
                    <a:srgbClr val="CFE2F3"/>
                  </a:solidFill>
                  <a:prstDash val="solid"/>
                  <a:round/>
                  <a:headEnd len="sm" w="sm" type="none"/>
                  <a:tailEnd len="sm" w="sm" type="none"/>
                </a:ln>
                <a:solidFill>
                  <a:srgbClr val="CFE2F3"/>
                </a:solidFill>
                <a:latin typeface="Arial"/>
              </a:rPr>
            </a:br>
            <a:r>
              <a:rPr b="0" i="0">
                <a:ln cap="flat" cmpd="sng" w="9525">
                  <a:solidFill>
                    <a:srgbClr val="CFE2F3"/>
                  </a:solidFill>
                  <a:prstDash val="solid"/>
                  <a:round/>
                  <a:headEnd len="sm" w="sm" type="none"/>
                  <a:tailEnd len="sm" w="sm" type="none"/>
                </a:ln>
                <a:solidFill>
                  <a:srgbClr val="CFE2F3"/>
                </a:solidFill>
                <a:latin typeface="Arial"/>
              </a:rPr>
              <a:t>algorytmu</a:t>
            </a:r>
          </a:p>
        </p:txBody>
      </p:sp>
      <p:sp>
        <p:nvSpPr>
          <p:cNvPr id="79" name="Google Shape;79;p2"/>
          <p:cNvSpPr/>
          <p:nvPr/>
        </p:nvSpPr>
        <p:spPr>
          <a:xfrm>
            <a:off x="3568950" y="4625050"/>
            <a:ext cx="3238485" cy="211524"/>
          </a:xfrm>
          <a:prstGeom prst="rect">
            <a:avLst/>
          </a:prstGeom>
        </p:spPr>
        <p:txBody>
          <a:bodyPr>
            <a:prstTxWarp prst="textPlain"/>
          </a:bodyPr>
          <a:lstStyle/>
          <a:p>
            <a:pPr lvl="0" algn="ctr"/>
            <a:r>
              <a:rPr b="0" i="0">
                <a:ln cap="flat" cmpd="sng" w="9525">
                  <a:solidFill>
                    <a:srgbClr val="1C4587"/>
                  </a:solidFill>
                  <a:prstDash val="solid"/>
                  <a:round/>
                  <a:headEnd len="sm" w="sm" type="none"/>
                  <a:tailEnd len="sm" w="sm" type="none"/>
                </a:ln>
                <a:solidFill>
                  <a:srgbClr val="1C4587"/>
                </a:solidFill>
                <a:latin typeface="Arial"/>
              </a:rPr>
              <a:t>cyberdyskryminacja</a:t>
            </a:r>
          </a:p>
        </p:txBody>
      </p:sp>
      <p:sp>
        <p:nvSpPr>
          <p:cNvPr id="80" name="Google Shape;80;p2"/>
          <p:cNvSpPr/>
          <p:nvPr/>
        </p:nvSpPr>
        <p:spPr>
          <a:xfrm>
            <a:off x="7228450" y="4413525"/>
            <a:ext cx="1825863" cy="211524"/>
          </a:xfrm>
          <a:prstGeom prst="rect">
            <a:avLst/>
          </a:prstGeom>
        </p:spPr>
        <p:txBody>
          <a:bodyPr>
            <a:prstTxWarp prst="textPlain"/>
          </a:bodyPr>
          <a:lstStyle/>
          <a:p>
            <a:pPr lvl="0" algn="ctr"/>
            <a:r>
              <a:rPr b="0" i="0">
                <a:ln cap="flat" cmpd="sng" w="9525">
                  <a:solidFill>
                    <a:srgbClr val="3C78D8"/>
                  </a:solidFill>
                  <a:prstDash val="solid"/>
                  <a:round/>
                  <a:headEnd len="sm" w="sm" type="none"/>
                  <a:tailEnd len="sm" w="sm" type="none"/>
                </a:ln>
                <a:solidFill>
                  <a:srgbClr val="3C78D8"/>
                </a:solidFill>
                <a:latin typeface="Arial"/>
              </a:rPr>
              <a:t>wiarygodna AI</a:t>
            </a:r>
          </a:p>
        </p:txBody>
      </p:sp>
      <p:sp>
        <p:nvSpPr>
          <p:cNvPr id="81" name="Google Shape;81;p2"/>
          <p:cNvSpPr/>
          <p:nvPr/>
        </p:nvSpPr>
        <p:spPr>
          <a:xfrm>
            <a:off x="3452950" y="3724325"/>
            <a:ext cx="1781191" cy="277263"/>
          </a:xfrm>
          <a:prstGeom prst="rect">
            <a:avLst/>
          </a:prstGeom>
        </p:spPr>
        <p:txBody>
          <a:bodyPr>
            <a:prstTxWarp prst="textPlain"/>
          </a:bodyPr>
          <a:lstStyle/>
          <a:p>
            <a:pPr lvl="0" algn="ctr"/>
            <a:r>
              <a:rPr b="0" i="0">
                <a:ln cap="flat" cmpd="sng" w="9525">
                  <a:solidFill>
                    <a:srgbClr val="1665C9"/>
                  </a:solidFill>
                  <a:prstDash val="solid"/>
                  <a:round/>
                  <a:headEnd len="sm" w="sm" type="none"/>
                  <a:tailEnd len="sm" w="sm" type="none"/>
                </a:ln>
                <a:solidFill>
                  <a:srgbClr val="1665C9"/>
                </a:solidFill>
                <a:latin typeface="Arial"/>
              </a:rPr>
              <a:t>generatywna AI</a:t>
            </a:r>
          </a:p>
        </p:txBody>
      </p:sp>
      <p:sp>
        <p:nvSpPr>
          <p:cNvPr id="82" name="Google Shape;82;p2"/>
          <p:cNvSpPr/>
          <p:nvPr/>
        </p:nvSpPr>
        <p:spPr>
          <a:xfrm>
            <a:off x="7620875" y="3274625"/>
            <a:ext cx="1433448" cy="211524"/>
          </a:xfrm>
          <a:prstGeom prst="rect">
            <a:avLst/>
          </a:prstGeom>
        </p:spPr>
        <p:txBody>
          <a:bodyPr>
            <a:prstTxWarp prst="textPlain"/>
          </a:bodyPr>
          <a:lstStyle/>
          <a:p>
            <a:pPr lvl="0" algn="ctr"/>
            <a:r>
              <a:rPr b="0" i="0">
                <a:ln cap="flat" cmpd="sng" w="9525">
                  <a:solidFill>
                    <a:srgbClr val="6FA8DC"/>
                  </a:solidFill>
                  <a:prstDash val="solid"/>
                  <a:round/>
                  <a:headEnd len="sm" w="sm" type="none"/>
                  <a:tailEnd len="sm" w="sm" type="none"/>
                </a:ln>
                <a:solidFill>
                  <a:srgbClr val="6FA8DC"/>
                </a:solidFill>
                <a:latin typeface="Arial"/>
              </a:rPr>
              <a:t>ryzyka AI</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86" name="Shape 86"/>
        <p:cNvGrpSpPr/>
        <p:nvPr/>
      </p:nvGrpSpPr>
      <p:grpSpPr>
        <a:xfrm>
          <a:off x="0" y="0"/>
          <a:ext cx="0" cy="0"/>
          <a:chOff x="0" y="0"/>
          <a:chExt cx="0" cy="0"/>
        </a:xfrm>
      </p:grpSpPr>
      <p:sp>
        <p:nvSpPr>
          <p:cNvPr id="87" name="Google Shape;87;p3"/>
          <p:cNvSpPr txBox="1"/>
          <p:nvPr>
            <p:ph type="title"/>
          </p:nvPr>
        </p:nvSpPr>
        <p:spPr>
          <a:xfrm>
            <a:off x="488250" y="132025"/>
            <a:ext cx="3595500" cy="504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pl" sz="2000">
                <a:solidFill>
                  <a:srgbClr val="000000"/>
                </a:solidFill>
              </a:rPr>
              <a:t>Główne zadania etyka AI</a:t>
            </a:r>
            <a:endParaRPr sz="2000">
              <a:solidFill>
                <a:srgbClr val="000000"/>
              </a:solidFill>
            </a:endParaRPr>
          </a:p>
        </p:txBody>
      </p:sp>
      <p:sp>
        <p:nvSpPr>
          <p:cNvPr id="88" name="Google Shape;88;p3"/>
          <p:cNvSpPr txBox="1"/>
          <p:nvPr>
            <p:ph idx="2" type="body"/>
          </p:nvPr>
        </p:nvSpPr>
        <p:spPr>
          <a:xfrm>
            <a:off x="5093525" y="465100"/>
            <a:ext cx="3794400" cy="16314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SzPts val="2000"/>
              <a:buNone/>
            </a:pPr>
            <a:r>
              <a:rPr b="0" lang="pl" sz="1500"/>
              <a:t>Opracowywanie wewnętrznych kodeksów postępowania oraz jasnych standardów odpowiedzialnego rozwoju i wykorzystania sztucznej inteligencji.</a:t>
            </a:r>
            <a:endParaRPr b="0" sz="1500"/>
          </a:p>
        </p:txBody>
      </p:sp>
      <p:sp>
        <p:nvSpPr>
          <p:cNvPr id="89" name="Google Shape;89;p3"/>
          <p:cNvSpPr txBox="1"/>
          <p:nvPr/>
        </p:nvSpPr>
        <p:spPr>
          <a:xfrm>
            <a:off x="5385075" y="2981250"/>
            <a:ext cx="3595500" cy="16764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Uczestniczenie w regularnych ocenach modeli sztucznej inteligencji, aby zapewnić zgodność z normami etycznymi </a:t>
            </a:r>
            <a:endParaRPr sz="1500">
              <a:solidFill>
                <a:schemeClr val="lt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i prawnymi.</a:t>
            </a:r>
            <a:endParaRPr sz="1500">
              <a:solidFill>
                <a:schemeClr val="lt1"/>
              </a:solidFill>
              <a:latin typeface="Open Sans"/>
              <a:ea typeface="Open Sans"/>
              <a:cs typeface="Open Sans"/>
              <a:sym typeface="Open Sans"/>
            </a:endParaRPr>
          </a:p>
        </p:txBody>
      </p:sp>
      <p:sp>
        <p:nvSpPr>
          <p:cNvPr id="90" name="Google Shape;90;p3"/>
          <p:cNvSpPr txBox="1"/>
          <p:nvPr/>
        </p:nvSpPr>
        <p:spPr>
          <a:xfrm>
            <a:off x="229925" y="1268200"/>
            <a:ext cx="3794400" cy="11373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lang="pl" sz="1500">
                <a:latin typeface="Open Sans"/>
                <a:ea typeface="Open Sans"/>
                <a:cs typeface="Open Sans"/>
                <a:sym typeface="Open Sans"/>
              </a:rPr>
              <a:t>Przeprowadzanie audytów algorytmów sztucznej inteligencji i zbiorów danych w celu identyfikacji i ograniczenia potencjalnych zagrożeń i stronniczości.</a:t>
            </a:r>
            <a:endParaRPr sz="1500">
              <a:latin typeface="Open Sans"/>
              <a:ea typeface="Open Sans"/>
              <a:cs typeface="Open Sans"/>
              <a:sym typeface="Open Sans"/>
            </a:endParaRPr>
          </a:p>
        </p:txBody>
      </p:sp>
      <p:sp>
        <p:nvSpPr>
          <p:cNvPr id="91" name="Google Shape;91;p3"/>
          <p:cNvSpPr/>
          <p:nvPr/>
        </p:nvSpPr>
        <p:spPr>
          <a:xfrm rot="5403522">
            <a:off x="1650825" y="784825"/>
            <a:ext cx="585600" cy="288900"/>
          </a:xfrm>
          <a:prstGeom prst="notchedRightArrow">
            <a:avLst>
              <a:gd fmla="val 50000" name="adj1"/>
              <a:gd fmla="val 50000" name="adj2"/>
            </a:avLst>
          </a:prstGeom>
          <a:solidFill>
            <a:srgbClr val="9FC5E8"/>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92" name="Google Shape;92;p3"/>
          <p:cNvSpPr/>
          <p:nvPr/>
        </p:nvSpPr>
        <p:spPr>
          <a:xfrm rot="765173">
            <a:off x="3852512" y="431441"/>
            <a:ext cx="1497645" cy="484420"/>
          </a:xfrm>
          <a:prstGeom prst="notchedRightArrow">
            <a:avLst>
              <a:gd fmla="val 50000" name="adj1"/>
              <a:gd fmla="val 50000" name="adj2"/>
            </a:avLst>
          </a:prstGeom>
          <a:solidFill>
            <a:srgbClr val="9FC5E8"/>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93" name="Google Shape;93;p3"/>
          <p:cNvSpPr/>
          <p:nvPr/>
        </p:nvSpPr>
        <p:spPr>
          <a:xfrm rot="2306924">
            <a:off x="3099123" y="1693543"/>
            <a:ext cx="3344890" cy="343569"/>
          </a:xfrm>
          <a:prstGeom prst="notchedRightArrow">
            <a:avLst>
              <a:gd fmla="val 50000" name="adj1"/>
              <a:gd fmla="val 50000" name="adj2"/>
            </a:avLst>
          </a:prstGeom>
          <a:solidFill>
            <a:srgbClr val="9FC5E8"/>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descr="comix style; person working as an AI ethicist; making a risk audit; without text; in blue color" id="94" name="Google Shape;94;p3"/>
          <p:cNvPicPr preferRelativeResize="0"/>
          <p:nvPr/>
        </p:nvPicPr>
        <p:blipFill rotWithShape="1">
          <a:blip r:embed="rId3">
            <a:alphaModFix/>
          </a:blip>
          <a:srcRect b="0" l="0" r="0" t="0"/>
          <a:stretch/>
        </p:blipFill>
        <p:spPr>
          <a:xfrm>
            <a:off x="0" y="2598527"/>
            <a:ext cx="4572000" cy="25449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98" name="Shape 98"/>
        <p:cNvGrpSpPr/>
        <p:nvPr/>
      </p:nvGrpSpPr>
      <p:grpSpPr>
        <a:xfrm>
          <a:off x="0" y="0"/>
          <a:ext cx="0" cy="0"/>
          <a:chOff x="0" y="0"/>
          <a:chExt cx="0" cy="0"/>
        </a:xfrm>
      </p:grpSpPr>
      <p:sp>
        <p:nvSpPr>
          <p:cNvPr id="99" name="Google Shape;99;p4"/>
          <p:cNvSpPr txBox="1"/>
          <p:nvPr>
            <p:ph type="title"/>
          </p:nvPr>
        </p:nvSpPr>
        <p:spPr>
          <a:xfrm>
            <a:off x="460950" y="473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pl" sz="2000"/>
              <a:t>Dlaczego etyk AI jest zawodem przyszłości,</a:t>
            </a:r>
            <a:endParaRPr sz="2000"/>
          </a:p>
          <a:p>
            <a:pPr indent="0" lvl="0" marL="0" rtl="0" algn="l">
              <a:lnSpc>
                <a:spcPct val="100000"/>
              </a:lnSpc>
              <a:spcBef>
                <a:spcPts val="0"/>
              </a:spcBef>
              <a:spcAft>
                <a:spcPts val="0"/>
              </a:spcAft>
              <a:buSzPts val="2500"/>
              <a:buNone/>
            </a:pPr>
            <a:r>
              <a:rPr lang="pl" sz="2000"/>
              <a:t>szczególnie w przemyśle 5.0?</a:t>
            </a:r>
            <a:endParaRPr sz="2000"/>
          </a:p>
        </p:txBody>
      </p:sp>
      <p:sp>
        <p:nvSpPr>
          <p:cNvPr id="100" name="Google Shape;100;p4"/>
          <p:cNvSpPr txBox="1"/>
          <p:nvPr>
            <p:ph idx="1" type="body"/>
          </p:nvPr>
        </p:nvSpPr>
        <p:spPr>
          <a:xfrm>
            <a:off x="144825" y="2043525"/>
            <a:ext cx="1730100" cy="301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0" lang="pl" sz="1500">
                <a:solidFill>
                  <a:srgbClr val="000000"/>
                </a:solidFill>
              </a:rPr>
              <a:t>Raport Capgemini z 2023 r. wykazał, że 61% </a:t>
            </a:r>
            <a:endParaRPr b="0" sz="1500">
              <a:solidFill>
                <a:srgbClr val="000000"/>
              </a:solidFill>
            </a:endParaRPr>
          </a:p>
          <a:p>
            <a:pPr indent="0" lvl="0" marL="0" rtl="0" algn="l">
              <a:lnSpc>
                <a:spcPct val="115000"/>
              </a:lnSpc>
              <a:spcBef>
                <a:spcPts val="0"/>
              </a:spcBef>
              <a:spcAft>
                <a:spcPts val="0"/>
              </a:spcAft>
              <a:buSzPts val="2000"/>
              <a:buNone/>
            </a:pPr>
            <a:r>
              <a:rPr b="0" lang="pl" sz="1500">
                <a:solidFill>
                  <a:srgbClr val="000000"/>
                </a:solidFill>
              </a:rPr>
              <a:t>firm uważa wprowadzenie zasad odpowiedzialnej sztucznej inteligencji </a:t>
            </a:r>
            <a:endParaRPr b="0" sz="1500">
              <a:solidFill>
                <a:srgbClr val="000000"/>
              </a:solidFill>
            </a:endParaRPr>
          </a:p>
          <a:p>
            <a:pPr indent="0" lvl="0" marL="0" rtl="0" algn="l">
              <a:lnSpc>
                <a:spcPct val="115000"/>
              </a:lnSpc>
              <a:spcBef>
                <a:spcPts val="0"/>
              </a:spcBef>
              <a:spcAft>
                <a:spcPts val="0"/>
              </a:spcAft>
              <a:buSzPts val="2000"/>
              <a:buNone/>
            </a:pPr>
            <a:r>
              <a:rPr b="0" lang="pl" sz="1500">
                <a:solidFill>
                  <a:srgbClr val="000000"/>
                </a:solidFill>
              </a:rPr>
              <a:t>za priorytet.</a:t>
            </a:r>
            <a:endParaRPr b="0" sz="1500">
              <a:solidFill>
                <a:srgbClr val="000000"/>
              </a:solidFill>
            </a:endParaRPr>
          </a:p>
        </p:txBody>
      </p:sp>
      <p:sp>
        <p:nvSpPr>
          <p:cNvPr id="101" name="Google Shape;101;p4"/>
          <p:cNvSpPr txBox="1"/>
          <p:nvPr/>
        </p:nvSpPr>
        <p:spPr>
          <a:xfrm>
            <a:off x="1874925" y="1828475"/>
            <a:ext cx="2809200" cy="151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Firmy coraz częściej koncentrują się na społecznej odpowiedzialności biznesu oraz ESG. Etyka AI jest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podstawowym elementem tych modeli.</a:t>
            </a:r>
            <a:endParaRPr sz="1500">
              <a:latin typeface="Open Sans"/>
              <a:ea typeface="Open Sans"/>
              <a:cs typeface="Open Sans"/>
              <a:sym typeface="Open Sans"/>
            </a:endParaRPr>
          </a:p>
        </p:txBody>
      </p:sp>
      <p:sp>
        <p:nvSpPr>
          <p:cNvPr id="102" name="Google Shape;102;p4"/>
          <p:cNvSpPr txBox="1"/>
          <p:nvPr/>
        </p:nvSpPr>
        <p:spPr>
          <a:xfrm>
            <a:off x="2178225" y="3534575"/>
            <a:ext cx="2505900" cy="127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highlight>
                  <a:srgbClr val="F9F9F9"/>
                </a:highlight>
                <a:latin typeface="Open Sans"/>
                <a:ea typeface="Open Sans"/>
                <a:cs typeface="Open Sans"/>
                <a:sym typeface="Open Sans"/>
              </a:rPr>
              <a:t>AI Act tworzy złożony krajobraz prawny, który wymaga specjalistycznej wiedzy w zakresie zgodności z przepisami.</a:t>
            </a:r>
            <a:endParaRPr sz="1500">
              <a:highlight>
                <a:srgbClr val="F9F9F9"/>
              </a:highlight>
              <a:latin typeface="Open Sans"/>
              <a:ea typeface="Open Sans"/>
              <a:cs typeface="Open Sans"/>
              <a:sym typeface="Open Sans"/>
            </a:endParaRPr>
          </a:p>
        </p:txBody>
      </p:sp>
      <p:sp>
        <p:nvSpPr>
          <p:cNvPr id="103" name="Google Shape;103;p4"/>
          <p:cNvSpPr txBox="1"/>
          <p:nvPr/>
        </p:nvSpPr>
        <p:spPr>
          <a:xfrm>
            <a:off x="5173900" y="3907775"/>
            <a:ext cx="3480300" cy="106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highlight>
                  <a:srgbClr val="9FC5E8"/>
                </a:highlight>
                <a:latin typeface="Open Sans"/>
                <a:ea typeface="Open Sans"/>
                <a:cs typeface="Open Sans"/>
                <a:sym typeface="Open Sans"/>
              </a:rPr>
              <a:t>W ciągu ostatnich kilku lat liczba ogłoszeń o pracę związanych z etyką sztucznej inteligencji </a:t>
            </a:r>
            <a:endParaRPr sz="1500">
              <a:highlight>
                <a:srgbClr val="9FC5E8"/>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highlight>
                  <a:srgbClr val="9FC5E8"/>
                </a:highlight>
                <a:latin typeface="Open Sans"/>
                <a:ea typeface="Open Sans"/>
                <a:cs typeface="Open Sans"/>
                <a:sym typeface="Open Sans"/>
              </a:rPr>
              <a:t>wzrosła o ponad 400%.</a:t>
            </a:r>
            <a:endParaRPr b="0" i="0" sz="1500" u="none" cap="none" strike="noStrike">
              <a:solidFill>
                <a:srgbClr val="000000"/>
              </a:solidFill>
              <a:highlight>
                <a:srgbClr val="9FC5E8"/>
              </a:highlight>
              <a:latin typeface="Open Sans"/>
              <a:ea typeface="Open Sans"/>
              <a:cs typeface="Open Sans"/>
              <a:sym typeface="Open Sans"/>
            </a:endParaRPr>
          </a:p>
        </p:txBody>
      </p:sp>
      <p:pic>
        <p:nvPicPr>
          <p:cNvPr descr="comix style; AI ethics; without text; with dominating blue color but not only" id="104" name="Google Shape;104;p4"/>
          <p:cNvPicPr preferRelativeResize="0"/>
          <p:nvPr/>
        </p:nvPicPr>
        <p:blipFill rotWithShape="1">
          <a:blip r:embed="rId3">
            <a:alphaModFix/>
          </a:blip>
          <a:srcRect b="0" l="0" r="0" t="0"/>
          <a:stretch/>
        </p:blipFill>
        <p:spPr>
          <a:xfrm>
            <a:off x="4836525" y="1393425"/>
            <a:ext cx="4155075" cy="2312883"/>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08" name="Shape 108"/>
        <p:cNvGrpSpPr/>
        <p:nvPr/>
      </p:nvGrpSpPr>
      <p:grpSpPr>
        <a:xfrm>
          <a:off x="0" y="0"/>
          <a:ext cx="0" cy="0"/>
          <a:chOff x="0" y="0"/>
          <a:chExt cx="0" cy="0"/>
        </a:xfrm>
      </p:grpSpPr>
      <p:sp>
        <p:nvSpPr>
          <p:cNvPr id="109" name="Google Shape;109;p7"/>
          <p:cNvSpPr txBox="1"/>
          <p:nvPr/>
        </p:nvSpPr>
        <p:spPr>
          <a:xfrm>
            <a:off x="202200" y="199600"/>
            <a:ext cx="3263400" cy="74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pl" sz="2000">
                <a:latin typeface="Open Sans"/>
                <a:ea typeface="Open Sans"/>
                <a:cs typeface="Open Sans"/>
                <a:sym typeface="Open Sans"/>
              </a:rPr>
              <a:t>Jaka przyszłość czeka ten zawód przyszłości?</a:t>
            </a:r>
            <a:endParaRPr b="1" sz="2000">
              <a:latin typeface="Open Sans"/>
              <a:ea typeface="Open Sans"/>
              <a:cs typeface="Open Sans"/>
              <a:sym typeface="Open Sans"/>
            </a:endParaRPr>
          </a:p>
        </p:txBody>
      </p:sp>
      <p:sp>
        <p:nvSpPr>
          <p:cNvPr id="110" name="Google Shape;110;p7"/>
          <p:cNvSpPr txBox="1"/>
          <p:nvPr/>
        </p:nvSpPr>
        <p:spPr>
          <a:xfrm>
            <a:off x="0" y="3855075"/>
            <a:ext cx="2896500" cy="1284900"/>
          </a:xfrm>
          <a:prstGeom prst="rect">
            <a:avLst/>
          </a:prstGeom>
          <a:solidFill>
            <a:srgbClr val="1665C9"/>
          </a:solid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W przyszłości możemy spodziewać się rosnącej świadomości ryzyk związanych z AI z perspektywy konsumentów.</a:t>
            </a:r>
            <a:endParaRPr b="0" i="0" sz="1500" u="none" cap="none" strike="noStrike">
              <a:solidFill>
                <a:schemeClr val="lt1"/>
              </a:solidFill>
              <a:latin typeface="Open Sans"/>
              <a:ea typeface="Open Sans"/>
              <a:cs typeface="Open Sans"/>
              <a:sym typeface="Open Sans"/>
            </a:endParaRPr>
          </a:p>
        </p:txBody>
      </p:sp>
      <p:sp>
        <p:nvSpPr>
          <p:cNvPr id="111" name="Google Shape;111;p7"/>
          <p:cNvSpPr txBox="1"/>
          <p:nvPr/>
        </p:nvSpPr>
        <p:spPr>
          <a:xfrm>
            <a:off x="147275" y="1348850"/>
            <a:ext cx="2488800" cy="2187000"/>
          </a:xfrm>
          <a:prstGeom prst="rect">
            <a:avLst/>
          </a:prstGeom>
          <a:solidFill>
            <a:srgbClr val="1665C9"/>
          </a:solid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Globalne wydatki na AI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mają wzrosnąć z 250 miliardów dolarów w 2024 roku do ponad 1 biliona dolarów do 2030 roku. Zwiększone inwestycje wymagają profesjonalnego nadzoru etycznego.</a:t>
            </a:r>
            <a:endParaRPr sz="1500">
              <a:solidFill>
                <a:schemeClr val="lt1"/>
              </a:solidFill>
              <a:latin typeface="Open Sans"/>
              <a:ea typeface="Open Sans"/>
              <a:cs typeface="Open Sans"/>
              <a:sym typeface="Open Sans"/>
            </a:endParaRPr>
          </a:p>
        </p:txBody>
      </p:sp>
      <p:sp>
        <p:nvSpPr>
          <p:cNvPr id="112" name="Google Shape;112;p7"/>
          <p:cNvSpPr txBox="1"/>
          <p:nvPr/>
        </p:nvSpPr>
        <p:spPr>
          <a:xfrm>
            <a:off x="6978300" y="0"/>
            <a:ext cx="2165700" cy="2403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UE, agencje rządowe, ministerstwa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cyfryzacji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organy regulacyjne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będą potrzebowały ekspertów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do kształtowania polityk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oraz egzekwowania przepisów.</a:t>
            </a:r>
            <a:endParaRPr sz="1500">
              <a:latin typeface="Open Sans"/>
              <a:ea typeface="Open Sans"/>
              <a:cs typeface="Open Sans"/>
              <a:sym typeface="Open Sans"/>
            </a:endParaRPr>
          </a:p>
        </p:txBody>
      </p:sp>
      <p:sp>
        <p:nvSpPr>
          <p:cNvPr id="113" name="Google Shape;113;p7"/>
          <p:cNvSpPr txBox="1"/>
          <p:nvPr/>
        </p:nvSpPr>
        <p:spPr>
          <a:xfrm>
            <a:off x="6285750" y="2944600"/>
            <a:ext cx="2291400" cy="1732500"/>
          </a:xfrm>
          <a:prstGeom prst="rect">
            <a:avLst/>
          </a:prstGeom>
          <a:solidFill>
            <a:srgbClr val="F9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Firmy, takie jak Google, Microsoft, OpenAI, IBM i Meta, włączą kwestie etyczne do swoich podstawowych działań związanych z rozwojem sztucznej inteligencji.</a:t>
            </a:r>
            <a:endParaRPr b="0" i="0" sz="1500" u="none" cap="none" strike="noStrike">
              <a:solidFill>
                <a:srgbClr val="000000"/>
              </a:solidFill>
              <a:latin typeface="Open Sans"/>
              <a:ea typeface="Open Sans"/>
              <a:cs typeface="Open Sans"/>
              <a:sym typeface="Open Sans"/>
            </a:endParaRPr>
          </a:p>
        </p:txBody>
      </p:sp>
      <p:pic>
        <p:nvPicPr>
          <p:cNvPr descr="comix style; AI ethics; without text; with dominating blue color but not only" id="114" name="Google Shape;114;p7"/>
          <p:cNvPicPr preferRelativeResize="0"/>
          <p:nvPr/>
        </p:nvPicPr>
        <p:blipFill rotWithShape="1">
          <a:blip r:embed="rId3">
            <a:alphaModFix/>
          </a:blip>
          <a:srcRect b="0" l="0" r="0" t="0"/>
          <a:stretch/>
        </p:blipFill>
        <p:spPr>
          <a:xfrm>
            <a:off x="3048875" y="1029513"/>
            <a:ext cx="3084475" cy="308447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18" name="Shape 118"/>
        <p:cNvGrpSpPr/>
        <p:nvPr/>
      </p:nvGrpSpPr>
      <p:grpSpPr>
        <a:xfrm>
          <a:off x="0" y="0"/>
          <a:ext cx="0" cy="0"/>
          <a:chOff x="0" y="0"/>
          <a:chExt cx="0" cy="0"/>
        </a:xfrm>
      </p:grpSpPr>
      <p:sp>
        <p:nvSpPr>
          <p:cNvPr id="119" name="Google Shape;119;p5"/>
          <p:cNvSpPr txBox="1"/>
          <p:nvPr>
            <p:ph type="title"/>
          </p:nvPr>
        </p:nvSpPr>
        <p:spPr>
          <a:xfrm>
            <a:off x="3733225" y="0"/>
            <a:ext cx="2232300" cy="94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pl" sz="2000">
                <a:solidFill>
                  <a:schemeClr val="lt1"/>
                </a:solidFill>
              </a:rPr>
              <a:t>Czym jest </a:t>
            </a:r>
            <a:endParaRPr sz="2000">
              <a:solidFill>
                <a:schemeClr val="lt1"/>
              </a:solidFill>
            </a:endParaRPr>
          </a:p>
          <a:p>
            <a:pPr indent="0" lvl="0" marL="0" rtl="0" algn="ctr">
              <a:lnSpc>
                <a:spcPct val="100000"/>
              </a:lnSpc>
              <a:spcBef>
                <a:spcPts val="0"/>
              </a:spcBef>
              <a:spcAft>
                <a:spcPts val="0"/>
              </a:spcAft>
              <a:buSzPts val="12000"/>
              <a:buNone/>
            </a:pPr>
            <a:r>
              <a:rPr lang="pl" sz="2000">
                <a:solidFill>
                  <a:srgbClr val="9FC5E8"/>
                </a:solidFill>
              </a:rPr>
              <a:t>przemysł 5.0</a:t>
            </a:r>
            <a:r>
              <a:rPr lang="pl" sz="2000">
                <a:solidFill>
                  <a:schemeClr val="lt1"/>
                </a:solidFill>
              </a:rPr>
              <a:t>?</a:t>
            </a:r>
            <a:endParaRPr sz="2000">
              <a:solidFill>
                <a:schemeClr val="lt1"/>
              </a:solidFill>
            </a:endParaRPr>
          </a:p>
        </p:txBody>
      </p:sp>
      <p:sp>
        <p:nvSpPr>
          <p:cNvPr id="120" name="Google Shape;120;p5"/>
          <p:cNvSpPr txBox="1"/>
          <p:nvPr>
            <p:ph idx="1" type="body"/>
          </p:nvPr>
        </p:nvSpPr>
        <p:spPr>
          <a:xfrm>
            <a:off x="257425" y="206975"/>
            <a:ext cx="3475800" cy="269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0" lang="pl" sz="1500">
                <a:solidFill>
                  <a:schemeClr val="lt1"/>
                </a:solidFill>
              </a:rPr>
              <a:t>Etyk AI koncentruje się na tworzeniu inteligentnych systemów, które nie dyskryminują, nie naruszają prywatności, nie pogłębiają nierówności ani nie zagrażają autonomii jednostki. Podstawową rolą tego specjalisty jest wypełnianie luki między innowacjami technologicznymi </a:t>
            </a:r>
            <a:endParaRPr b="0" sz="1500">
              <a:solidFill>
                <a:schemeClr val="lt1"/>
              </a:solidFill>
            </a:endParaRPr>
          </a:p>
          <a:p>
            <a:pPr indent="0" lvl="0" marL="0" rtl="0" algn="l">
              <a:lnSpc>
                <a:spcPct val="100000"/>
              </a:lnSpc>
              <a:spcBef>
                <a:spcPts val="0"/>
              </a:spcBef>
              <a:spcAft>
                <a:spcPts val="0"/>
              </a:spcAft>
              <a:buSzPts val="2000"/>
              <a:buNone/>
            </a:pPr>
            <a:r>
              <a:rPr b="0" lang="pl" sz="1500">
                <a:solidFill>
                  <a:schemeClr val="lt1"/>
                </a:solidFill>
              </a:rPr>
              <a:t>a odpowiedzialnym wpływem społecznym.</a:t>
            </a:r>
            <a:endParaRPr b="0" sz="1500">
              <a:solidFill>
                <a:schemeClr val="lt1"/>
              </a:solidFill>
            </a:endParaRPr>
          </a:p>
        </p:txBody>
      </p:sp>
      <p:sp>
        <p:nvSpPr>
          <p:cNvPr id="121" name="Google Shape;121;p5"/>
          <p:cNvSpPr txBox="1"/>
          <p:nvPr/>
        </p:nvSpPr>
        <p:spPr>
          <a:xfrm>
            <a:off x="6547725" y="323250"/>
            <a:ext cx="2484300" cy="4497000"/>
          </a:xfrm>
          <a:prstGeom prst="rect">
            <a:avLst/>
          </a:prstGeom>
          <a:noFill/>
          <a:ln cap="flat" cmpd="sng" w="9525">
            <a:solidFill>
              <a:srgbClr val="F9F9F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1 rewolucja przemysłowa miała miejsce pod koniec XVIII wieku, kiedy wynaleziono maszynę parową. Jej wykorzystanie w fabrykach napędziło mechanizację produkcji. Na początku XXI wieku zdefiniowana została 4 rewolucja przemysłowa. Wiąże się z wprowadzaniem nowoczesnych modeli organizacyjnych, bazujących na technologiach, takich jak sztuczna inteligencja, analityka big data czy blockchain.</a:t>
            </a:r>
            <a:endParaRPr sz="1500">
              <a:solidFill>
                <a:schemeClr val="lt1"/>
              </a:solidFill>
              <a:latin typeface="Open Sans"/>
              <a:ea typeface="Open Sans"/>
              <a:cs typeface="Open Sans"/>
              <a:sym typeface="Open Sans"/>
            </a:endParaRPr>
          </a:p>
        </p:txBody>
      </p:sp>
      <p:sp>
        <p:nvSpPr>
          <p:cNvPr id="122" name="Google Shape;122;p5"/>
          <p:cNvSpPr txBox="1"/>
          <p:nvPr/>
        </p:nvSpPr>
        <p:spPr>
          <a:xfrm>
            <a:off x="302200" y="3123875"/>
            <a:ext cx="6030300" cy="17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Przemysł 5.0 jest koncepcją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ekspertów Komisji Europejskiej, rozwijającą ideę przemysłu 4.0.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W modelu 5.0 chodzi o stawianie w centrum biznesu człowieka, dbanie o zrównoważony rozwój oraz o budowanie odporności. Etyk AI to zawód, który będzie zyskiwał na znaczeniu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nie tylko w firmach działających w duchu p5.0,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ale w każdej nowoczesnej organizacji.</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pl" sz="1500" u="none" cap="none" strike="noStrike">
                <a:solidFill>
                  <a:schemeClr val="lt1"/>
                </a:solidFill>
                <a:latin typeface="Open Sans"/>
                <a:ea typeface="Open Sans"/>
                <a:cs typeface="Open Sans"/>
                <a:sym typeface="Open Sans"/>
              </a:rPr>
              <a:t> </a:t>
            </a:r>
            <a:endParaRPr b="0" i="0" sz="15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Open Sans"/>
              <a:ea typeface="Open Sans"/>
              <a:cs typeface="Open Sans"/>
              <a:sym typeface="Open Sans"/>
            </a:endParaRPr>
          </a:p>
        </p:txBody>
      </p:sp>
      <p:pic>
        <p:nvPicPr>
          <p:cNvPr descr="comix style; AI ethics combined with industry 5.0; without text; with dominating blue color but not only" id="123" name="Google Shape;123;p5"/>
          <p:cNvPicPr preferRelativeResize="0"/>
          <p:nvPr/>
        </p:nvPicPr>
        <p:blipFill rotWithShape="1">
          <a:blip r:embed="rId3">
            <a:alphaModFix/>
          </a:blip>
          <a:srcRect b="0" l="0" r="0" t="0"/>
          <a:stretch/>
        </p:blipFill>
        <p:spPr>
          <a:xfrm>
            <a:off x="3973537" y="940200"/>
            <a:ext cx="2232274" cy="223227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27" name="Shape 127"/>
        <p:cNvGrpSpPr/>
        <p:nvPr/>
      </p:nvGrpSpPr>
      <p:grpSpPr>
        <a:xfrm>
          <a:off x="0" y="0"/>
          <a:ext cx="0" cy="0"/>
          <a:chOff x="0" y="0"/>
          <a:chExt cx="0" cy="0"/>
        </a:xfrm>
      </p:grpSpPr>
      <p:sp>
        <p:nvSpPr>
          <p:cNvPr id="128" name="Google Shape;128;g3ab9fdc2a24_22_1"/>
          <p:cNvSpPr txBox="1"/>
          <p:nvPr>
            <p:ph type="title"/>
          </p:nvPr>
        </p:nvSpPr>
        <p:spPr>
          <a:xfrm>
            <a:off x="494900" y="388350"/>
            <a:ext cx="5040300" cy="76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pl" sz="2000"/>
              <a:t>Sztuczna inteligencja a wartości społeczne</a:t>
            </a:r>
            <a:endParaRPr sz="2000"/>
          </a:p>
        </p:txBody>
      </p:sp>
      <p:sp>
        <p:nvSpPr>
          <p:cNvPr id="129" name="Google Shape;129;g3ab9fdc2a24_22_1"/>
          <p:cNvSpPr txBox="1"/>
          <p:nvPr>
            <p:ph idx="1" type="body"/>
          </p:nvPr>
        </p:nvSpPr>
        <p:spPr>
          <a:xfrm>
            <a:off x="4673300" y="1881625"/>
            <a:ext cx="4100100" cy="30849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Clr>
                <a:srgbClr val="000000"/>
              </a:buClr>
              <a:buSzPts val="1500"/>
              <a:buChar char="➢"/>
            </a:pPr>
            <a:r>
              <a:rPr b="0" lang="pl" sz="1500">
                <a:solidFill>
                  <a:srgbClr val="000000"/>
                </a:solidFill>
              </a:rPr>
              <a:t>Badanie przeprowadzone w 2022 r. przez Pew Research Center wykazało, że </a:t>
            </a:r>
            <a:r>
              <a:rPr b="0" lang="pl" sz="1500">
                <a:solidFill>
                  <a:srgbClr val="000000"/>
                </a:solidFill>
                <a:highlight>
                  <a:srgbClr val="9FC5E8"/>
                </a:highlight>
              </a:rPr>
              <a:t>52%</a:t>
            </a:r>
            <a:r>
              <a:rPr b="0" lang="pl" sz="1500">
                <a:solidFill>
                  <a:srgbClr val="000000"/>
                </a:solidFill>
              </a:rPr>
              <a:t> dorosłych Amerykanów jest bardziej zaniepokojonych wpływem AI na społeczeństwo niż okazuje entuzjazm.</a:t>
            </a:r>
            <a:endParaRPr b="0" sz="1500">
              <a:solidFill>
                <a:srgbClr val="000000"/>
              </a:solidFill>
            </a:endParaRPr>
          </a:p>
          <a:p>
            <a:pPr indent="0" lvl="0" marL="457200" rtl="0" algn="l">
              <a:lnSpc>
                <a:spcPct val="115000"/>
              </a:lnSpc>
              <a:spcBef>
                <a:spcPts val="0"/>
              </a:spcBef>
              <a:spcAft>
                <a:spcPts val="0"/>
              </a:spcAft>
              <a:buNone/>
            </a:pPr>
            <a:r>
              <a:t/>
            </a:r>
            <a:endParaRPr b="0" sz="1500">
              <a:solidFill>
                <a:srgbClr val="000000"/>
              </a:solidFill>
            </a:endParaRPr>
          </a:p>
          <a:p>
            <a:pPr indent="-323850" lvl="0" marL="457200" rtl="0" algn="l">
              <a:lnSpc>
                <a:spcPct val="115000"/>
              </a:lnSpc>
              <a:spcBef>
                <a:spcPts val="0"/>
              </a:spcBef>
              <a:spcAft>
                <a:spcPts val="0"/>
              </a:spcAft>
              <a:buClr>
                <a:srgbClr val="000000"/>
              </a:buClr>
              <a:buSzPts val="1500"/>
              <a:buChar char="➢"/>
            </a:pPr>
            <a:r>
              <a:rPr b="0" lang="pl" sz="1500">
                <a:solidFill>
                  <a:srgbClr val="000000"/>
                </a:solidFill>
              </a:rPr>
              <a:t>W Europie </a:t>
            </a:r>
            <a:r>
              <a:rPr b="0" lang="pl" sz="1500">
                <a:solidFill>
                  <a:srgbClr val="000000"/>
                </a:solidFill>
                <a:highlight>
                  <a:srgbClr val="9FC5E8"/>
                </a:highlight>
              </a:rPr>
              <a:t>80%</a:t>
            </a:r>
            <a:r>
              <a:rPr b="0" lang="pl" sz="1500">
                <a:solidFill>
                  <a:srgbClr val="000000"/>
                </a:solidFill>
              </a:rPr>
              <a:t> firm twierdzi, że bierze pod uwagę czynniki etyczne przy wdrażaniu AI. Jednak tylko </a:t>
            </a:r>
            <a:r>
              <a:rPr b="0" lang="pl" sz="1500">
                <a:solidFill>
                  <a:srgbClr val="000000"/>
                </a:solidFill>
                <a:highlight>
                  <a:srgbClr val="9FC5E8"/>
                </a:highlight>
              </a:rPr>
              <a:t>30%</a:t>
            </a:r>
            <a:r>
              <a:rPr b="0" lang="pl" sz="1500">
                <a:solidFill>
                  <a:srgbClr val="000000"/>
                </a:solidFill>
              </a:rPr>
              <a:t> ma formalne procesy zarządzania etyką AI.</a:t>
            </a:r>
            <a:endParaRPr b="0" sz="1500">
              <a:solidFill>
                <a:srgbClr val="000000"/>
              </a:solidFill>
            </a:endParaRPr>
          </a:p>
        </p:txBody>
      </p:sp>
      <p:sp>
        <p:nvSpPr>
          <p:cNvPr id="130" name="Google Shape;130;g3ab9fdc2a24_22_1"/>
          <p:cNvSpPr txBox="1"/>
          <p:nvPr/>
        </p:nvSpPr>
        <p:spPr>
          <a:xfrm>
            <a:off x="5535200" y="1156050"/>
            <a:ext cx="2595600" cy="373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latin typeface="Open Sans"/>
                <a:ea typeface="Open Sans"/>
                <a:cs typeface="Open Sans"/>
                <a:sym typeface="Open Sans"/>
              </a:rPr>
              <a:t>Obawy kontra entuzjazm</a:t>
            </a:r>
            <a:endParaRPr b="1" i="0" sz="1500" u="none" cap="none" strike="noStrike">
              <a:solidFill>
                <a:srgbClr val="000000"/>
              </a:solidFill>
              <a:latin typeface="Open Sans"/>
              <a:ea typeface="Open Sans"/>
              <a:cs typeface="Open Sans"/>
              <a:sym typeface="Open Sans"/>
            </a:endParaRPr>
          </a:p>
        </p:txBody>
      </p:sp>
      <p:pic>
        <p:nvPicPr>
          <p:cNvPr descr="comix style; research on AI ethics; blue" id="131" name="Google Shape;131;g3ab9fdc2a24_22_1"/>
          <p:cNvPicPr preferRelativeResize="0"/>
          <p:nvPr/>
        </p:nvPicPr>
        <p:blipFill rotWithShape="1">
          <a:blip r:embed="rId3">
            <a:alphaModFix/>
          </a:blip>
          <a:srcRect b="0" l="0" r="0" t="0"/>
          <a:stretch/>
        </p:blipFill>
        <p:spPr>
          <a:xfrm>
            <a:off x="880403" y="1965575"/>
            <a:ext cx="2917000" cy="29170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35" name="Shape 135"/>
        <p:cNvGrpSpPr/>
        <p:nvPr/>
      </p:nvGrpSpPr>
      <p:grpSpPr>
        <a:xfrm>
          <a:off x="0" y="0"/>
          <a:ext cx="0" cy="0"/>
          <a:chOff x="0" y="0"/>
          <a:chExt cx="0" cy="0"/>
        </a:xfrm>
      </p:grpSpPr>
      <p:sp>
        <p:nvSpPr>
          <p:cNvPr id="136" name="Google Shape;136;g3ab9fdc2a24_22_8"/>
          <p:cNvSpPr txBox="1"/>
          <p:nvPr>
            <p:ph type="title"/>
          </p:nvPr>
        </p:nvSpPr>
        <p:spPr>
          <a:xfrm>
            <a:off x="436825" y="3989325"/>
            <a:ext cx="2416200" cy="95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pl" sz="2500">
                <a:solidFill>
                  <a:srgbClr val="FFFFFF"/>
                </a:solidFill>
              </a:rPr>
              <a:t>Ryzyka AI:</a:t>
            </a:r>
            <a:endParaRPr sz="2500">
              <a:solidFill>
                <a:srgbClr val="FFFFFF"/>
              </a:solidFill>
            </a:endParaRPr>
          </a:p>
          <a:p>
            <a:pPr indent="0" lvl="0" marL="0" rtl="0" algn="l">
              <a:lnSpc>
                <a:spcPct val="100000"/>
              </a:lnSpc>
              <a:spcBef>
                <a:spcPts val="0"/>
              </a:spcBef>
              <a:spcAft>
                <a:spcPts val="0"/>
              </a:spcAft>
              <a:buSzPts val="2400"/>
              <a:buNone/>
            </a:pPr>
            <a:r>
              <a:rPr lang="pl" sz="2500">
                <a:solidFill>
                  <a:srgbClr val="FFFFFF"/>
                </a:solidFill>
              </a:rPr>
              <a:t>stronniczość</a:t>
            </a:r>
            <a:endParaRPr sz="2500">
              <a:solidFill>
                <a:srgbClr val="FFFFFF"/>
              </a:solidFill>
            </a:endParaRPr>
          </a:p>
        </p:txBody>
      </p:sp>
      <p:pic>
        <p:nvPicPr>
          <p:cNvPr descr="comix style; AI bias in action; blue colors but not only" id="137" name="Google Shape;137;g3ab9fdc2a24_22_8"/>
          <p:cNvPicPr preferRelativeResize="0"/>
          <p:nvPr/>
        </p:nvPicPr>
        <p:blipFill rotWithShape="1">
          <a:blip r:embed="rId3">
            <a:alphaModFix/>
          </a:blip>
          <a:srcRect b="0" l="0" r="0" t="0"/>
          <a:stretch/>
        </p:blipFill>
        <p:spPr>
          <a:xfrm>
            <a:off x="0" y="8"/>
            <a:ext cx="4876800" cy="2714625"/>
          </a:xfrm>
          <a:prstGeom prst="rect">
            <a:avLst/>
          </a:prstGeom>
          <a:noFill/>
          <a:ln>
            <a:noFill/>
          </a:ln>
        </p:spPr>
      </p:pic>
      <p:sp>
        <p:nvSpPr>
          <p:cNvPr id="138" name="Google Shape;138;g3ab9fdc2a24_22_8"/>
          <p:cNvSpPr txBox="1"/>
          <p:nvPr>
            <p:ph idx="1" type="body"/>
          </p:nvPr>
        </p:nvSpPr>
        <p:spPr>
          <a:xfrm>
            <a:off x="5023900" y="341550"/>
            <a:ext cx="3999600" cy="25005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Clr>
                <a:srgbClr val="000000"/>
              </a:buClr>
              <a:buSzPts val="1500"/>
              <a:buChar char="➢"/>
            </a:pPr>
            <a:r>
              <a:rPr b="0" lang="pl" sz="1500">
                <a:solidFill>
                  <a:srgbClr val="000000"/>
                </a:solidFill>
              </a:rPr>
              <a:t>Wewnętrzny algorytm rekrutacyjny został wycofany, kiedy okazało się, że miał tendencję do dyskryminowania kandydatek na podstawie historycznych danych dotyczących zatrudnienia, w których dominowali mężczyźni</a:t>
            </a:r>
            <a:endParaRPr b="0" sz="1500">
              <a:solidFill>
                <a:srgbClr val="000000"/>
              </a:solidFill>
            </a:endParaRPr>
          </a:p>
          <a:p>
            <a:pPr indent="0" lvl="0" marL="457200" rtl="0" algn="l">
              <a:lnSpc>
                <a:spcPct val="115000"/>
              </a:lnSpc>
              <a:spcBef>
                <a:spcPts val="0"/>
              </a:spcBef>
              <a:spcAft>
                <a:spcPts val="0"/>
              </a:spcAft>
              <a:buSzPts val="1200"/>
              <a:buNone/>
            </a:pPr>
            <a:r>
              <a:rPr b="0" lang="pl" sz="1000">
                <a:solidFill>
                  <a:srgbClr val="000000"/>
                </a:solidFill>
              </a:rPr>
              <a:t>(Reuters, „Amazon wycofuje tajne narzędzie rekrutacyjne oparte na sztucznej inteligencji, które dyskryminowało kobiety”, 2018 r.).</a:t>
            </a:r>
            <a:endParaRPr b="0" sz="1000">
              <a:solidFill>
                <a:srgbClr val="000000"/>
              </a:solidFill>
            </a:endParaRPr>
          </a:p>
        </p:txBody>
      </p:sp>
      <p:sp>
        <p:nvSpPr>
          <p:cNvPr id="139" name="Google Shape;139;g3ab9fdc2a24_22_8"/>
          <p:cNvSpPr txBox="1"/>
          <p:nvPr/>
        </p:nvSpPr>
        <p:spPr>
          <a:xfrm>
            <a:off x="342025" y="2991650"/>
            <a:ext cx="2605800" cy="857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lang="pl" sz="1500">
                <a:solidFill>
                  <a:schemeClr val="lt1"/>
                </a:solidFill>
                <a:latin typeface="Open Sans"/>
                <a:ea typeface="Open Sans"/>
                <a:cs typeface="Open Sans"/>
                <a:sym typeface="Open Sans"/>
              </a:rPr>
              <a:t>Stronniczość algorytmów </a:t>
            </a:r>
            <a:endParaRPr b="1"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1" lang="pl" sz="1500">
                <a:solidFill>
                  <a:schemeClr val="lt1"/>
                </a:solidFill>
                <a:latin typeface="Open Sans"/>
                <a:ea typeface="Open Sans"/>
                <a:cs typeface="Open Sans"/>
                <a:sym typeface="Open Sans"/>
              </a:rPr>
              <a:t>– jaką lekcję możemy wyciągnąć z przeszłości?</a:t>
            </a:r>
            <a:endParaRPr b="1" sz="1500">
              <a:solidFill>
                <a:schemeClr val="lt1"/>
              </a:solidFill>
              <a:latin typeface="Open Sans"/>
              <a:ea typeface="Open Sans"/>
              <a:cs typeface="Open Sans"/>
              <a:sym typeface="Open Sans"/>
            </a:endParaRPr>
          </a:p>
        </p:txBody>
      </p:sp>
      <p:sp>
        <p:nvSpPr>
          <p:cNvPr id="140" name="Google Shape;140;g3ab9fdc2a24_22_8"/>
          <p:cNvSpPr txBox="1"/>
          <p:nvPr/>
        </p:nvSpPr>
        <p:spPr>
          <a:xfrm>
            <a:off x="3825625" y="3186525"/>
            <a:ext cx="4968300" cy="17562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15000"/>
              </a:lnSpc>
              <a:spcBef>
                <a:spcPts val="0"/>
              </a:spcBef>
              <a:spcAft>
                <a:spcPts val="0"/>
              </a:spcAft>
              <a:buSzPts val="1500"/>
              <a:buFont typeface="Open Sans"/>
              <a:buChar char="➢"/>
            </a:pPr>
            <a:r>
              <a:rPr lang="pl" sz="1500">
                <a:latin typeface="Open Sans"/>
                <a:ea typeface="Open Sans"/>
                <a:cs typeface="Open Sans"/>
                <a:sym typeface="Open Sans"/>
              </a:rPr>
              <a:t>System AI, wykorzystywany w sądach </a:t>
            </a:r>
            <a:endParaRPr sz="1500">
              <a:latin typeface="Open Sans"/>
              <a:ea typeface="Open Sans"/>
              <a:cs typeface="Open Sans"/>
              <a:sym typeface="Open Sans"/>
            </a:endParaRPr>
          </a:p>
          <a:p>
            <a:pPr indent="0" lvl="0" marL="457200" marR="0" rtl="0" algn="l">
              <a:lnSpc>
                <a:spcPct val="115000"/>
              </a:lnSpc>
              <a:spcBef>
                <a:spcPts val="0"/>
              </a:spcBef>
              <a:spcAft>
                <a:spcPts val="0"/>
              </a:spcAft>
              <a:buNone/>
            </a:pPr>
            <a:r>
              <a:rPr lang="pl" sz="1500">
                <a:latin typeface="Open Sans"/>
                <a:ea typeface="Open Sans"/>
                <a:cs typeface="Open Sans"/>
                <a:sym typeface="Open Sans"/>
              </a:rPr>
              <a:t>do szacowania prawdopodobieństwa recydywy, został uznany przez ProPublica za fałszywie wskazujący czarnych oskarżonych dwukrotnie częściej niż białych </a:t>
            </a:r>
            <a:r>
              <a:rPr lang="pl" sz="1500">
                <a:latin typeface="Open Sans"/>
                <a:ea typeface="Open Sans"/>
                <a:cs typeface="Open Sans"/>
                <a:sym typeface="Open Sans"/>
              </a:rPr>
              <a:t>jako przyszłych przestępców</a:t>
            </a:r>
            <a:endParaRPr sz="1500">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lang="pl" sz="1000">
                <a:latin typeface="Open Sans"/>
                <a:ea typeface="Open Sans"/>
                <a:cs typeface="Open Sans"/>
                <a:sym typeface="Open Sans"/>
              </a:rPr>
              <a:t>(ProPublica, „Machine Bias”, 2016).</a:t>
            </a:r>
            <a:endParaRPr sz="10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65C9"/>
        </a:solidFill>
      </p:bgPr>
    </p:bg>
    <p:spTree>
      <p:nvGrpSpPr>
        <p:cNvPr id="144" name="Shape 144"/>
        <p:cNvGrpSpPr/>
        <p:nvPr/>
      </p:nvGrpSpPr>
      <p:grpSpPr>
        <a:xfrm>
          <a:off x="0" y="0"/>
          <a:ext cx="0" cy="0"/>
          <a:chOff x="0" y="0"/>
          <a:chExt cx="0" cy="0"/>
        </a:xfrm>
      </p:grpSpPr>
      <p:sp>
        <p:nvSpPr>
          <p:cNvPr id="145" name="Google Shape;145;p6"/>
          <p:cNvSpPr txBox="1"/>
          <p:nvPr>
            <p:ph type="title"/>
          </p:nvPr>
        </p:nvSpPr>
        <p:spPr>
          <a:xfrm>
            <a:off x="244575" y="58900"/>
            <a:ext cx="2697300" cy="745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pl" sz="2000">
                <a:solidFill>
                  <a:srgbClr val="000000"/>
                </a:solidFill>
              </a:rPr>
              <a:t>Jakich umiejętności potrzebuje etyk AI?</a:t>
            </a:r>
            <a:endParaRPr sz="2000">
              <a:solidFill>
                <a:srgbClr val="000000"/>
              </a:solidFill>
            </a:endParaRPr>
          </a:p>
        </p:txBody>
      </p:sp>
      <p:sp>
        <p:nvSpPr>
          <p:cNvPr id="146" name="Google Shape;146;p6"/>
          <p:cNvSpPr txBox="1"/>
          <p:nvPr>
            <p:ph idx="1" type="subTitle"/>
          </p:nvPr>
        </p:nvSpPr>
        <p:spPr>
          <a:xfrm>
            <a:off x="105625" y="3895950"/>
            <a:ext cx="2778900" cy="1247700"/>
          </a:xfrm>
          <a:prstGeom prst="rect">
            <a:avLst/>
          </a:prstGeom>
          <a:solidFill>
            <a:srgbClr val="1665C9"/>
          </a:solid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b="0" lang="pl" sz="1500">
                <a:solidFill>
                  <a:schemeClr val="lt1"/>
                </a:solidFill>
              </a:rPr>
              <a:t>Krytyczne myślenie </a:t>
            </a:r>
            <a:endParaRPr b="0" sz="1500">
              <a:solidFill>
                <a:schemeClr val="lt1"/>
              </a:solidFill>
            </a:endParaRPr>
          </a:p>
          <a:p>
            <a:pPr indent="0" lvl="0" marL="0" rtl="0" algn="l">
              <a:lnSpc>
                <a:spcPct val="100000"/>
              </a:lnSpc>
              <a:spcBef>
                <a:spcPts val="0"/>
              </a:spcBef>
              <a:spcAft>
                <a:spcPts val="0"/>
              </a:spcAft>
              <a:buSzPts val="2100"/>
              <a:buNone/>
            </a:pPr>
            <a:r>
              <a:rPr b="0" lang="pl" sz="1500">
                <a:solidFill>
                  <a:schemeClr val="lt1"/>
                </a:solidFill>
              </a:rPr>
              <a:t>– niezbędne do analizowania złożonych scenariuszy i proponowania skutecznych, </a:t>
            </a:r>
            <a:endParaRPr b="0" sz="1500">
              <a:solidFill>
                <a:schemeClr val="lt1"/>
              </a:solidFill>
            </a:endParaRPr>
          </a:p>
          <a:p>
            <a:pPr indent="0" lvl="0" marL="0" rtl="0" algn="l">
              <a:lnSpc>
                <a:spcPct val="100000"/>
              </a:lnSpc>
              <a:spcBef>
                <a:spcPts val="0"/>
              </a:spcBef>
              <a:spcAft>
                <a:spcPts val="0"/>
              </a:spcAft>
              <a:buSzPts val="2100"/>
              <a:buNone/>
            </a:pPr>
            <a:r>
              <a:rPr b="0" lang="pl" sz="1500">
                <a:solidFill>
                  <a:schemeClr val="lt1"/>
                </a:solidFill>
              </a:rPr>
              <a:t>rozwiązań etycznych.</a:t>
            </a:r>
            <a:endParaRPr b="0" sz="1500">
              <a:solidFill>
                <a:schemeClr val="lt1"/>
              </a:solidFill>
            </a:endParaRPr>
          </a:p>
        </p:txBody>
      </p:sp>
      <p:sp>
        <p:nvSpPr>
          <p:cNvPr id="147" name="Google Shape;147;p6"/>
          <p:cNvSpPr txBox="1"/>
          <p:nvPr/>
        </p:nvSpPr>
        <p:spPr>
          <a:xfrm>
            <a:off x="342275" y="1051825"/>
            <a:ext cx="2542200" cy="1247700"/>
          </a:xfrm>
          <a:prstGeom prst="rect">
            <a:avLst/>
          </a:prstGeom>
          <a:solidFill>
            <a:srgbClr val="1665C9"/>
          </a:solid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Open Sans"/>
              <a:buNone/>
            </a:pPr>
            <a:r>
              <a:rPr lang="pl" sz="1500">
                <a:solidFill>
                  <a:schemeClr val="lt1"/>
                </a:solidFill>
                <a:latin typeface="Open Sans"/>
                <a:ea typeface="Open Sans"/>
                <a:cs typeface="Open Sans"/>
                <a:sym typeface="Open Sans"/>
              </a:rPr>
              <a:t>Zdolność rozpoznawania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Open Sans"/>
              <a:buNone/>
            </a:pPr>
            <a:r>
              <a:rPr lang="pl" sz="1500">
                <a:solidFill>
                  <a:schemeClr val="lt1"/>
                </a:solidFill>
                <a:latin typeface="Open Sans"/>
                <a:ea typeface="Open Sans"/>
                <a:cs typeface="Open Sans"/>
                <a:sym typeface="Open Sans"/>
              </a:rPr>
              <a:t>i analizowania złożonych dylematów moralnych wynikających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Open Sans"/>
              <a:buNone/>
            </a:pPr>
            <a:r>
              <a:rPr lang="pl" sz="1500">
                <a:solidFill>
                  <a:schemeClr val="lt1"/>
                </a:solidFill>
                <a:latin typeface="Open Sans"/>
                <a:ea typeface="Open Sans"/>
                <a:cs typeface="Open Sans"/>
                <a:sym typeface="Open Sans"/>
              </a:rPr>
              <a:t>z zastosowań AI.</a:t>
            </a:r>
            <a:endParaRPr sz="1500">
              <a:solidFill>
                <a:schemeClr val="lt1"/>
              </a:solidFill>
              <a:latin typeface="Open Sans"/>
              <a:ea typeface="Open Sans"/>
              <a:cs typeface="Open Sans"/>
              <a:sym typeface="Open Sans"/>
            </a:endParaRPr>
          </a:p>
        </p:txBody>
      </p:sp>
      <p:sp>
        <p:nvSpPr>
          <p:cNvPr id="148" name="Google Shape;148;p6"/>
          <p:cNvSpPr txBox="1"/>
          <p:nvPr/>
        </p:nvSpPr>
        <p:spPr>
          <a:xfrm>
            <a:off x="6202175" y="364500"/>
            <a:ext cx="2191200" cy="1935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Wiedza na temat algorytmów i modeli uczenia maszynowego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 rozumienie działania sztucznej inteligencji, nawet pomimo braku kompetencji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programistycznych.</a:t>
            </a:r>
            <a:endParaRPr sz="1500">
              <a:latin typeface="Open Sans"/>
              <a:ea typeface="Open Sans"/>
              <a:cs typeface="Open Sans"/>
              <a:sym typeface="Open Sans"/>
            </a:endParaRPr>
          </a:p>
        </p:txBody>
      </p:sp>
      <p:sp>
        <p:nvSpPr>
          <p:cNvPr id="149" name="Google Shape;149;p6"/>
          <p:cNvSpPr txBox="1"/>
          <p:nvPr/>
        </p:nvSpPr>
        <p:spPr>
          <a:xfrm>
            <a:off x="6319475" y="3251725"/>
            <a:ext cx="2313000" cy="145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Umiejętność wyjaśniania złożonych pojęć technicznych</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i komunikowania ich decydentom i zwykłym </a:t>
            </a:r>
            <a:endParaRPr sz="15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latin typeface="Open Sans"/>
                <a:ea typeface="Open Sans"/>
                <a:cs typeface="Open Sans"/>
                <a:sym typeface="Open Sans"/>
              </a:rPr>
              <a:t>użytkownikom.</a:t>
            </a:r>
            <a:endParaRPr sz="1500">
              <a:latin typeface="Open Sans"/>
              <a:ea typeface="Open Sans"/>
              <a:cs typeface="Open Sans"/>
              <a:sym typeface="Open Sans"/>
            </a:endParaRPr>
          </a:p>
        </p:txBody>
      </p:sp>
      <p:pic>
        <p:nvPicPr>
          <p:cNvPr descr="comix style; skills of AI ethicist; without text; with dominating blue color but not only" id="150" name="Google Shape;150;p6"/>
          <p:cNvPicPr preferRelativeResize="0"/>
          <p:nvPr/>
        </p:nvPicPr>
        <p:blipFill rotWithShape="1">
          <a:blip r:embed="rId3">
            <a:alphaModFix/>
          </a:blip>
          <a:srcRect b="0" l="0" r="0" t="0"/>
          <a:stretch/>
        </p:blipFill>
        <p:spPr>
          <a:xfrm>
            <a:off x="3339575" y="364489"/>
            <a:ext cx="2464826" cy="4414525"/>
          </a:xfrm>
          <a:prstGeom prst="rect">
            <a:avLst/>
          </a:prstGeom>
          <a:noFill/>
          <a:ln>
            <a:noFill/>
          </a:ln>
          <a:effectLst>
            <a:outerShdw blurRad="57150" rotWithShape="0" algn="bl" dir="5400000" dist="19050">
              <a:srgbClr val="000000">
                <a:alpha val="49803"/>
              </a:srgbClr>
            </a:outerShdw>
          </a:effectLst>
        </p:spPr>
      </p:pic>
      <p:sp>
        <p:nvSpPr>
          <p:cNvPr id="151" name="Google Shape;151;p6"/>
          <p:cNvSpPr txBox="1"/>
          <p:nvPr/>
        </p:nvSpPr>
        <p:spPr>
          <a:xfrm>
            <a:off x="766575" y="2473888"/>
            <a:ext cx="2313000" cy="1247700"/>
          </a:xfrm>
          <a:prstGeom prst="rect">
            <a:avLst/>
          </a:prstGeom>
          <a:solidFill>
            <a:srgbClr val="1665C9"/>
          </a:solidFill>
          <a:ln cap="flat" cmpd="sng" w="9525">
            <a:solidFill>
              <a:srgbClr val="1665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Dogłębna znajomość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filozofii etyki, regulacji cyfrowych, RODO </a:t>
            </a:r>
            <a:endParaRPr sz="15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pl" sz="1500">
                <a:solidFill>
                  <a:schemeClr val="lt1"/>
                </a:solidFill>
                <a:latin typeface="Open Sans"/>
                <a:ea typeface="Open Sans"/>
                <a:cs typeface="Open Sans"/>
                <a:sym typeface="Open Sans"/>
              </a:rPr>
              <a:t>i stanu prac nad ustawą o sztucznej inteligencji.</a:t>
            </a:r>
            <a:endParaRPr sz="15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