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8" roundtripDataSignature="AMtx7mhtbxlyLV9G5MfVqIunTYv1qItv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OpenSans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8" Type="http://customschemas.google.com/relationships/presentationmetadata" Target="metadata"/><Relationship Id="rId27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a2385c8ab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a2385c8ab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7058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pen Sans"/>
              <a:buNone/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17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8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" name="Google Shape;19;p18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" name="Google Shape;25;p1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6" name="Google Shape;26;p1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" name="Google Shape;33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2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2385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indent="-3048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2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2" name="Google Shape;42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3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" name="Google Shape;48;p23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4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4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4" name="Google Shape;54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rgbClr val="ADCBCB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Open Sans"/>
              <a:buNone/>
              <a:defRPr b="1" i="0" sz="2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Open Sans"/>
              <a:buChar char="●"/>
              <a:defRPr b="1" i="0" sz="20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Open Sans"/>
              <a:buChar char="○"/>
              <a:defRPr b="0" i="0" sz="15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hyperlink" Target="https://www.futuremarketinsights.com/reports/collaborative-robot-market" TargetMode="External"/><Relationship Id="rId11" Type="http://schemas.openxmlformats.org/officeDocument/2006/relationships/hyperlink" Target="https://interviewguy.com/human-robot-interaction-specialist-job-description/" TargetMode="External"/><Relationship Id="rId10" Type="http://schemas.openxmlformats.org/officeDocument/2006/relationships/hyperlink" Target="https://www.utwente.nl/en/education/master/programmes/robotics/specialisations/human-robot-interaction-social-ai/career-perspectives/" TargetMode="External"/><Relationship Id="rId12" Type="http://schemas.openxmlformats.org/officeDocument/2006/relationships/hyperlink" Target="https://www.polarismarketresearch.com/industry-analysis/collaborative-robot-market" TargetMode="External"/><Relationship Id="rId9" Type="http://schemas.openxmlformats.org/officeDocument/2006/relationships/hyperlink" Target="https://www.weforum.org/reports/the-future-of-jobs-report-2025" TargetMode="External"/><Relationship Id="rId5" Type="http://schemas.openxmlformats.org/officeDocument/2006/relationships/hyperlink" Target="https://www.marketsandmarkets.com/Market-Reports/collaborative-robot-market-194541294.html" TargetMode="External"/><Relationship Id="rId6" Type="http://schemas.openxmlformats.org/officeDocument/2006/relationships/hyperlink" Target="https://www.marketsandmarkets.com/report-search-page.asp?rpt=collaborative-robot-market" TargetMode="External"/><Relationship Id="rId7" Type="http://schemas.openxmlformats.org/officeDocument/2006/relationships/hyperlink" Target="https://www.mordorintelligence.com/industry-reports/social-robots-market" TargetMode="External"/><Relationship Id="rId8" Type="http://schemas.openxmlformats.org/officeDocument/2006/relationships/hyperlink" Target="https://dl.acm.org/journal/thri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/>
          <p:nvPr>
            <p:ph type="ctrTitle"/>
          </p:nvPr>
        </p:nvSpPr>
        <p:spPr>
          <a:xfrm>
            <a:off x="305300" y="199800"/>
            <a:ext cx="32061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pl" sz="2500">
                <a:latin typeface="Open Sans"/>
                <a:ea typeface="Open Sans"/>
                <a:cs typeface="Open Sans"/>
                <a:sym typeface="Open Sans"/>
              </a:rPr>
              <a:t>Zawody przyszłości </a:t>
            </a:r>
            <a:endParaRPr b="1" sz="2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pl" sz="2500">
                <a:latin typeface="Open Sans"/>
                <a:ea typeface="Open Sans"/>
                <a:cs typeface="Open Sans"/>
                <a:sym typeface="Open Sans"/>
              </a:rPr>
              <a:t>w przemyśle 5.0</a:t>
            </a:r>
            <a:endParaRPr b="1"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1"/>
          <p:cNvSpPr txBox="1"/>
          <p:nvPr>
            <p:ph idx="1" type="subTitle"/>
          </p:nvPr>
        </p:nvSpPr>
        <p:spPr>
          <a:xfrm>
            <a:off x="305300" y="4132000"/>
            <a:ext cx="2840400" cy="781200"/>
          </a:xfrm>
          <a:prstGeom prst="rect">
            <a:avLst/>
          </a:prstGeom>
          <a:solidFill>
            <a:srgbClr val="DCCA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">
                <a:solidFill>
                  <a:srgbClr val="000000"/>
                </a:solidFill>
                <a:highlight>
                  <a:srgbClr val="DCCA29"/>
                </a:highlight>
              </a:rPr>
              <a:t>inżynierka / inżynier robotyki</a:t>
            </a:r>
            <a:endParaRPr>
              <a:solidFill>
                <a:srgbClr val="000000"/>
              </a:solidFill>
              <a:highlight>
                <a:srgbClr val="DCCA29"/>
              </a:highlight>
            </a:endParaRPr>
          </a:p>
        </p:txBody>
      </p:sp>
      <p:pic>
        <p:nvPicPr>
          <p:cNvPr id="69" name="Google Shape;69;p1" title="E+50 logo - whit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2925" y="0"/>
            <a:ext cx="951075" cy="949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descr="Motivated enthusiastic woman developing new concept of artificial intelligence (Dostarczone przez Getty Images)" id="70" name="Google Shape;7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379" y="1182338"/>
            <a:ext cx="4169247" cy="2778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/>
          <p:nvPr/>
        </p:nvSpPr>
        <p:spPr>
          <a:xfrm>
            <a:off x="217100" y="1335375"/>
            <a:ext cx="2891100" cy="36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Inżynierowie robotyki specjalizujący się w interakcji człowiek–maszyna mają szeroki zakres obowiązków skoncentrowanych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na zapewnieniu, by roboty działały efektywnie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w otoczeniu ludzi. Do zadań takich specjalistów należy projektowanie i testowanie systemów sterowania, opracowywanie intuicyjnych interfejsów oraz integracja czujników, które interpretują działania człowieka.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10"/>
          <p:cNvSpPr txBox="1"/>
          <p:nvPr>
            <p:ph type="title"/>
          </p:nvPr>
        </p:nvSpPr>
        <p:spPr>
          <a:xfrm>
            <a:off x="909350" y="183400"/>
            <a:ext cx="1506600" cy="79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" sz="2000">
                <a:solidFill>
                  <a:srgbClr val="000000"/>
                </a:solidFill>
              </a:rPr>
              <a:t>Główne 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" sz="2000">
                <a:solidFill>
                  <a:srgbClr val="000000"/>
                </a:solidFill>
              </a:rPr>
              <a:t>obowiązki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67" name="Google Shape;167;p10"/>
          <p:cNvSpPr txBox="1"/>
          <p:nvPr>
            <p:ph idx="1" type="body"/>
          </p:nvPr>
        </p:nvSpPr>
        <p:spPr>
          <a:xfrm>
            <a:off x="3230850" y="183400"/>
            <a:ext cx="2891100" cy="8445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l" sz="1500">
                <a:solidFill>
                  <a:srgbClr val="000000"/>
                </a:solidFill>
              </a:rPr>
              <a:t>Obszary, którymi 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l" sz="1500">
                <a:solidFill>
                  <a:srgbClr val="000000"/>
                </a:solidFill>
              </a:rPr>
              <a:t>powinien umieć zarządzać inżynier robotyki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168" name="Google Shape;168;p10"/>
          <p:cNvSpPr txBox="1"/>
          <p:nvPr/>
        </p:nvSpPr>
        <p:spPr>
          <a:xfrm>
            <a:off x="3549900" y="1527300"/>
            <a:ext cx="2044200" cy="1497900"/>
          </a:xfrm>
          <a:prstGeom prst="rect">
            <a:avLst/>
          </a:prstGeom>
          <a:solidFill>
            <a:srgbClr val="DCCA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opracowywanie oprogramowania umożliwiającego adaptacyjne 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 responsywne zachowania robotów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10"/>
          <p:cNvSpPr txBox="1"/>
          <p:nvPr/>
        </p:nvSpPr>
        <p:spPr>
          <a:xfrm>
            <a:off x="6498100" y="183400"/>
            <a:ext cx="2368800" cy="1021800"/>
          </a:xfrm>
          <a:prstGeom prst="rect">
            <a:avLst/>
          </a:prstGeom>
          <a:solidFill>
            <a:srgbClr val="DCCA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tworzenie i testowanie interfejsów użytkownika 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głosowych, gestowych 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 dotykowych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70;p10"/>
          <p:cNvSpPr txBox="1"/>
          <p:nvPr/>
        </p:nvSpPr>
        <p:spPr>
          <a:xfrm>
            <a:off x="3958875" y="3340350"/>
            <a:ext cx="2206500" cy="1497900"/>
          </a:xfrm>
          <a:prstGeom prst="rect">
            <a:avLst/>
          </a:prstGeom>
          <a:solidFill>
            <a:srgbClr val="DCCA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bezpieczeństwo fizyczne systemów człowiek–maszyna, cyberbezpieczeństwo IT/OT oraz odporność 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 autonomia systemów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10"/>
          <p:cNvSpPr txBox="1"/>
          <p:nvPr/>
        </p:nvSpPr>
        <p:spPr>
          <a:xfrm>
            <a:off x="5988225" y="1373763"/>
            <a:ext cx="2410200" cy="984000"/>
          </a:xfrm>
          <a:prstGeom prst="rect">
            <a:avLst/>
          </a:prstGeom>
          <a:solidFill>
            <a:srgbClr val="DCCA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zarządzanie prototypami 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 ich udoskonalanie 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na podstawie opinii użytkowników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10"/>
          <p:cNvSpPr txBox="1"/>
          <p:nvPr/>
        </p:nvSpPr>
        <p:spPr>
          <a:xfrm>
            <a:off x="6384175" y="2526325"/>
            <a:ext cx="2206500" cy="1021800"/>
          </a:xfrm>
          <a:prstGeom prst="rect">
            <a:avLst/>
          </a:prstGeom>
          <a:solidFill>
            <a:srgbClr val="DCCA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prowadzenie badań zorientowanych na użytkownika oraz ocena ergonomii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software for robotic system; console; yellow" id="173" name="Google Shape;173;p10"/>
          <p:cNvPicPr preferRelativeResize="0"/>
          <p:nvPr/>
        </p:nvPicPr>
        <p:blipFill rotWithShape="1">
          <a:blip r:embed="rId3">
            <a:alphaModFix/>
          </a:blip>
          <a:srcRect b="8770" l="0" r="0" t="16266"/>
          <a:stretch/>
        </p:blipFill>
        <p:spPr>
          <a:xfrm>
            <a:off x="7124025" y="3601525"/>
            <a:ext cx="1935525" cy="145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 txBox="1"/>
          <p:nvPr>
            <p:ph idx="2" type="body"/>
          </p:nvPr>
        </p:nvSpPr>
        <p:spPr>
          <a:xfrm>
            <a:off x="2536350" y="2970425"/>
            <a:ext cx="3724500" cy="718800"/>
          </a:xfrm>
          <a:prstGeom prst="rect">
            <a:avLst/>
          </a:prstGeom>
          <a:solidFill>
            <a:srgbClr val="DCCA2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pl" sz="1500">
                <a:solidFill>
                  <a:schemeClr val="lt1"/>
                </a:solidFill>
              </a:rPr>
              <a:t>nowe specjalizacje blisko spokrewnione </a:t>
            </a:r>
            <a:endParaRPr b="0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pl" sz="1500">
                <a:solidFill>
                  <a:schemeClr val="lt1"/>
                </a:solidFill>
              </a:rPr>
              <a:t>z profesją inżyniera robotyki</a:t>
            </a:r>
            <a:endParaRPr b="0" sz="1500">
              <a:solidFill>
                <a:schemeClr val="lt1"/>
              </a:solidFill>
            </a:endParaRPr>
          </a:p>
        </p:txBody>
      </p:sp>
      <p:sp>
        <p:nvSpPr>
          <p:cNvPr id="179" name="Google Shape;179;p11"/>
          <p:cNvSpPr txBox="1"/>
          <p:nvPr/>
        </p:nvSpPr>
        <p:spPr>
          <a:xfrm>
            <a:off x="381900" y="2087775"/>
            <a:ext cx="1380000" cy="5721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inżynier mechatroniki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11"/>
          <p:cNvSpPr txBox="1"/>
          <p:nvPr/>
        </p:nvSpPr>
        <p:spPr>
          <a:xfrm>
            <a:off x="7593025" y="3114375"/>
            <a:ext cx="1172400" cy="8514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inżynier sztucznej inteligencji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11"/>
          <p:cNvSpPr txBox="1"/>
          <p:nvPr/>
        </p:nvSpPr>
        <p:spPr>
          <a:xfrm>
            <a:off x="4572000" y="4048325"/>
            <a:ext cx="1219200" cy="6444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inżynier automatyki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11"/>
          <p:cNvSpPr txBox="1"/>
          <p:nvPr/>
        </p:nvSpPr>
        <p:spPr>
          <a:xfrm>
            <a:off x="2463200" y="3973275"/>
            <a:ext cx="1219200" cy="8772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inżynier systemów sterowania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11"/>
          <p:cNvSpPr txBox="1"/>
          <p:nvPr/>
        </p:nvSpPr>
        <p:spPr>
          <a:xfrm>
            <a:off x="6661100" y="2022675"/>
            <a:ext cx="1337400" cy="8514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projektant doświadczeń użytkownika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619250" y="3277475"/>
            <a:ext cx="1415100" cy="8514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specjalista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ds. czynników ludzkich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11"/>
          <p:cNvSpPr txBox="1"/>
          <p:nvPr>
            <p:ph type="title"/>
          </p:nvPr>
        </p:nvSpPr>
        <p:spPr>
          <a:xfrm>
            <a:off x="381900" y="645000"/>
            <a:ext cx="2428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l" sz="2000"/>
              <a:t>Podobne zawody</a:t>
            </a:r>
            <a:endParaRPr sz="2000"/>
          </a:p>
        </p:txBody>
      </p:sp>
      <p:sp>
        <p:nvSpPr>
          <p:cNvPr id="186" name="Google Shape;186;p11"/>
          <p:cNvSpPr txBox="1"/>
          <p:nvPr/>
        </p:nvSpPr>
        <p:spPr>
          <a:xfrm>
            <a:off x="6089550" y="645000"/>
            <a:ext cx="28539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UX designer czy inżynier AI</a:t>
            </a:r>
            <a:r>
              <a:rPr b="1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b="1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p11"/>
          <p:cNvSpPr txBox="1"/>
          <p:nvPr/>
        </p:nvSpPr>
        <p:spPr>
          <a:xfrm>
            <a:off x="6416900" y="4244450"/>
            <a:ext cx="1415100" cy="6444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inżynier biomedyczny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software for robotic system; console; yellow" id="188" name="Google Shape;18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300" y="152400"/>
            <a:ext cx="2610588" cy="26105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/>
          <p:nvPr>
            <p:ph idx="4294967295" type="body"/>
          </p:nvPr>
        </p:nvSpPr>
        <p:spPr>
          <a:xfrm>
            <a:off x="6925050" y="178825"/>
            <a:ext cx="21402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pl" sz="2000">
                <a:solidFill>
                  <a:schemeClr val="lt1"/>
                </a:solidFill>
              </a:rPr>
              <a:t>Podsumowanie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94" name="Google Shape;194;p13"/>
          <p:cNvSpPr txBox="1"/>
          <p:nvPr/>
        </p:nvSpPr>
        <p:spPr>
          <a:xfrm>
            <a:off x="6493650" y="770150"/>
            <a:ext cx="2571600" cy="4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Inżynier robotyki będzie miał realny wpływu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na sposób,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w jaki społeczeństwo wchodzi w kontakt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z nowymi technologiami. W miarę jak robotyka coraz silniej przenika nasze codzienne życie, inżynierowie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o tej specjalności zdecydują o jakości współpracy ludzi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 maszyn. </a:t>
            </a:r>
            <a:r>
              <a:rPr lang="pl" sz="1500">
                <a:highlight>
                  <a:srgbClr val="DCCA29"/>
                </a:highlight>
                <a:latin typeface="Open Sans"/>
                <a:ea typeface="Open Sans"/>
                <a:cs typeface="Open Sans"/>
                <a:sym typeface="Open Sans"/>
              </a:rPr>
              <a:t>A chodzi przede wszystkim o to, żeby wynikała z tej kooperacji produktywność </a:t>
            </a:r>
            <a:endParaRPr sz="1500">
              <a:highlight>
                <a:srgbClr val="DCCA29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highlight>
                  <a:srgbClr val="DCCA29"/>
                </a:highlight>
                <a:latin typeface="Open Sans"/>
                <a:ea typeface="Open Sans"/>
                <a:cs typeface="Open Sans"/>
                <a:sym typeface="Open Sans"/>
              </a:rPr>
              <a:t>i wzajemny szacunek.</a:t>
            </a:r>
            <a:endParaRPr b="0" i="0" sz="1500" u="none" cap="none" strike="noStrike">
              <a:solidFill>
                <a:srgbClr val="000000"/>
              </a:solidFill>
              <a:highlight>
                <a:srgbClr val="DCCA29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13"/>
          <p:cNvSpPr txBox="1"/>
          <p:nvPr/>
        </p:nvSpPr>
        <p:spPr>
          <a:xfrm>
            <a:off x="241950" y="770150"/>
            <a:ext cx="5799600" cy="15252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highlight>
                  <a:srgbClr val="F9F9F9"/>
                </a:highlight>
                <a:latin typeface="Open Sans"/>
                <a:ea typeface="Open Sans"/>
                <a:cs typeface="Open Sans"/>
                <a:sym typeface="Open Sans"/>
              </a:rPr>
              <a:t>Rola inżyniera robotyki z zakresu interakcji człowieka i maszyny ma kluczowe znaczenie dla kształtowania przyszłości technologii, która będzie harmonijnie współpracowała </a:t>
            </a:r>
            <a:endParaRPr sz="1500">
              <a:highlight>
                <a:srgbClr val="F9F9F9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highlight>
                  <a:srgbClr val="F9F9F9"/>
                </a:highlight>
                <a:latin typeface="Open Sans"/>
                <a:ea typeface="Open Sans"/>
                <a:cs typeface="Open Sans"/>
                <a:sym typeface="Open Sans"/>
              </a:rPr>
              <a:t>z ludźmi. Zawód ten wymaga nie tylko zaawansowanych kompetencji technicznych, lecz także głębokiego zrozumienia ludzkich zachowań oraz zasad etyki.</a:t>
            </a:r>
            <a:endParaRPr b="0" i="0" sz="1500" u="none" cap="none" strike="noStrike">
              <a:solidFill>
                <a:srgbClr val="000000"/>
              </a:solidFill>
              <a:highlight>
                <a:srgbClr val="F9F9F9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obotics; psychology; future; yellow" id="196" name="Google Shape;19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738" y="2427374"/>
            <a:ext cx="4630275" cy="2523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 txBox="1"/>
          <p:nvPr>
            <p:ph idx="1" type="body"/>
          </p:nvPr>
        </p:nvSpPr>
        <p:spPr>
          <a:xfrm>
            <a:off x="6816600" y="4696800"/>
            <a:ext cx="23274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l" sz="2000"/>
              <a:t>Przydatne źródła</a:t>
            </a:r>
            <a:endParaRPr sz="2000"/>
          </a:p>
        </p:txBody>
      </p:sp>
      <p:pic>
        <p:nvPicPr>
          <p:cNvPr descr="internet przedstawiony prosto ale nowocześnie, szkic czarnobiały" id="202" name="Google Shape;202;p14"/>
          <p:cNvPicPr preferRelativeResize="0"/>
          <p:nvPr/>
        </p:nvPicPr>
        <p:blipFill rotWithShape="1">
          <a:blip r:embed="rId3">
            <a:alphaModFix/>
          </a:blip>
          <a:srcRect b="0" l="0" r="4351" t="6820"/>
          <a:stretch/>
        </p:blipFill>
        <p:spPr>
          <a:xfrm>
            <a:off x="6251700" y="207025"/>
            <a:ext cx="2687273" cy="26180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03" name="Google Shape;203;p14"/>
          <p:cNvSpPr txBox="1"/>
          <p:nvPr/>
        </p:nvSpPr>
        <p:spPr>
          <a:xfrm>
            <a:off x="0" y="4797300"/>
            <a:ext cx="26295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l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dostęp: 11 listopada 2025 roku</a:t>
            </a:r>
            <a:endParaRPr b="0" i="1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14"/>
          <p:cNvSpPr txBox="1"/>
          <p:nvPr/>
        </p:nvSpPr>
        <p:spPr>
          <a:xfrm>
            <a:off x="1028700" y="2941013"/>
            <a:ext cx="5888100" cy="14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1200" u="sng">
                <a:solidFill>
                  <a:srgbClr val="7F6000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Collaborative Robots Market | Global Market Analysis Report - 2035</a:t>
            </a:r>
            <a:endParaRPr sz="1200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1200" u="sng">
                <a:solidFill>
                  <a:srgbClr val="7F60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Collaborative Robot Market Size, Share, Industry Report, Revenue, 2025 To 2030</a:t>
            </a:r>
            <a:endParaRPr sz="1200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1200" u="sng">
                <a:solidFill>
                  <a:srgbClr val="7F6000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 are relevant reports on : collaborative-robot-market</a:t>
            </a:r>
            <a:endParaRPr sz="1200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1200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1200" u="sng">
                <a:solidFill>
                  <a:srgbClr val="7F6000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Social Robots Market Report | Industry Analysis, Size &amp; Forecast Trends</a:t>
            </a:r>
            <a:endParaRPr b="0" i="0" sz="1200" u="none" cap="none" strike="noStrike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14"/>
          <p:cNvSpPr txBox="1"/>
          <p:nvPr/>
        </p:nvSpPr>
        <p:spPr>
          <a:xfrm>
            <a:off x="699300" y="541275"/>
            <a:ext cx="4898400" cy="19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u="sng">
                <a:solidFill>
                  <a:srgbClr val="7F6000"/>
                </a:solidFill>
                <a:latin typeface="Open Sans"/>
                <a:ea typeface="Open Sans"/>
                <a:cs typeface="Open Sans"/>
                <a:sym typeface="Open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ACM TRANSACTIONS ON HUMAN-ROBOT INTERACTION Home</a:t>
            </a:r>
            <a:endParaRPr i="0" sz="1200" u="none" cap="none" strike="noStrike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1200" u="none" cap="none" strike="noStrike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1200" u="sng">
                <a:solidFill>
                  <a:srgbClr val="7F6000"/>
                </a:solidFill>
                <a:latin typeface="Open Sans"/>
                <a:ea typeface="Open Sans"/>
                <a:cs typeface="Open Sans"/>
                <a:sym typeface="Open Sa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Future of Jobs Report 2025 | World Economic Forum</a:t>
            </a:r>
            <a:endParaRPr sz="1200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1200" u="none" cap="none" strike="noStrike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1200" u="sng">
                <a:solidFill>
                  <a:srgbClr val="7F6000"/>
                </a:solid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Career perspectives | Human-Robot Interaction &amp; Social AI</a:t>
            </a:r>
            <a:endParaRPr sz="1200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1200" u="none" cap="none" strike="noStrike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1200" u="sng">
                <a:solidFill>
                  <a:srgbClr val="7F6000"/>
                </a:solidFill>
                <a:latin typeface="Open Sans"/>
                <a:ea typeface="Open Sans"/>
                <a:cs typeface="Open Sans"/>
                <a:sym typeface="Open Sa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Human-Robot Interaction Specialist Job Description</a:t>
            </a:r>
            <a:endParaRPr sz="1200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1200" u="none" cap="none" strike="noStrike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1200" u="sng">
                <a:solidFill>
                  <a:srgbClr val="7F6000"/>
                </a:solidFill>
                <a:latin typeface="Open Sans"/>
                <a:ea typeface="Open Sans"/>
                <a:cs typeface="Open Sans"/>
                <a:sym typeface="Open Sans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Collaborative Robot Market Analysis &amp; Global Forecast 2032</a:t>
            </a:r>
            <a:endParaRPr i="0" sz="1200" u="none" cap="none" strike="noStrike">
              <a:solidFill>
                <a:srgbClr val="7F6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 txBox="1"/>
          <p:nvPr/>
        </p:nvSpPr>
        <p:spPr>
          <a:xfrm>
            <a:off x="1414125" y="272475"/>
            <a:ext cx="2456100" cy="10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Prezentacja jest częścią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kampanii edukacyjnej</a:t>
            </a:r>
            <a:r>
              <a:rPr b="1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Zawody przyszłości </a:t>
            </a:r>
            <a:endParaRPr b="1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 przemyśle 5.0</a:t>
            </a:r>
            <a:endParaRPr b="1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347000" y="1544175"/>
            <a:ext cx="43542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Dofinansowane ze środków UE.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Wyrażone poglądy i opinie są jedynie opiniami autora 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lub autorów i niekoniecznie odzwierciedlają poglądy i opinie Unii 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Europejskiej lub Fundacji Rozwoju Systemu Edukacji.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Unia Europejska ani Fundacja Rozwoju Systemu Edukacji 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nie ponoszą za nie odpowiedzialności.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highlight>
                <a:srgbClr val="C27BA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Wszystkie rezultaty opracowane w ramach projektu „Zawody przyszłości 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w przemyśle 5.0” są udostępniane na otwartej licencji Creative Commons Attribution – ShareAlike 4.0 International (CC BY-SA 4.0).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Dozwolone jest ich nieodpłatne rozpowszechnianie, 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l" sz="900" u="none" cap="none" strike="noStrike">
                <a:solidFill>
                  <a:schemeClr val="lt1"/>
                </a:solidFill>
                <a:highlight>
                  <a:srgbClr val="BF9000"/>
                </a:highlight>
                <a:latin typeface="Open Sans"/>
                <a:ea typeface="Open Sans"/>
                <a:cs typeface="Open Sans"/>
                <a:sym typeface="Open Sans"/>
              </a:rPr>
              <a:t>pod warunkiem wskazania autorstwa oraz źródła finansowania projektu.</a:t>
            </a:r>
            <a:endParaRPr b="0" i="0" sz="900" u="none" cap="none" strike="noStrike">
              <a:solidFill>
                <a:schemeClr val="lt1"/>
              </a:solidFill>
              <a:highlight>
                <a:srgbClr val="BF90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2" name="Google Shape;21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09961"/>
            <a:ext cx="9144001" cy="163352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3" name="Google Shape;213;p15" title="Prezentacja (16_9) 1920x1080  px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200" y="121700"/>
            <a:ext cx="4290398" cy="2413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"/>
          <p:cNvSpPr txBox="1"/>
          <p:nvPr>
            <p:ph type="title"/>
          </p:nvPr>
        </p:nvSpPr>
        <p:spPr>
          <a:xfrm>
            <a:off x="706000" y="506525"/>
            <a:ext cx="1935600" cy="79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pl" sz="2000"/>
              <a:t>Od czego zaczynamy?</a:t>
            </a:r>
            <a:endParaRPr b="1" sz="2000"/>
          </a:p>
        </p:txBody>
      </p:sp>
      <p:sp>
        <p:nvSpPr>
          <p:cNvPr id="76" name="Google Shape;76;p2"/>
          <p:cNvSpPr txBox="1"/>
          <p:nvPr>
            <p:ph idx="1" type="body"/>
          </p:nvPr>
        </p:nvSpPr>
        <p:spPr>
          <a:xfrm>
            <a:off x="269800" y="1594638"/>
            <a:ext cx="2808000" cy="3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0" lang="pl" sz="1500"/>
              <a:t>Z tej prezentacji dowiesz się:</a:t>
            </a:r>
            <a:endParaRPr b="0" sz="1500"/>
          </a:p>
          <a:p>
            <a:pPr indent="-3238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➢"/>
            </a:pPr>
            <a:r>
              <a:rPr b="0" lang="pl" sz="1500"/>
              <a:t>na czym będzie polegała praca inżyniera robotyki, specjalizującego się w interakcjach człowieka </a:t>
            </a:r>
            <a:endParaRPr b="0" sz="15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500"/>
              <a:t>z maszyną?</a:t>
            </a:r>
            <a:endParaRPr b="0"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➢"/>
            </a:pPr>
            <a:r>
              <a:rPr b="0" lang="pl" sz="1500"/>
              <a:t>dlaczego to zawód przyszłości?</a:t>
            </a:r>
            <a:endParaRPr b="0"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➢"/>
            </a:pPr>
            <a:r>
              <a:rPr b="0" lang="pl" sz="1500">
                <a:highlight>
                  <a:schemeClr val="accent6"/>
                </a:highlight>
              </a:rPr>
              <a:t>w którym kraju roboty opiekują się seniorami?</a:t>
            </a:r>
            <a:endParaRPr b="0" sz="1500">
              <a:highlight>
                <a:schemeClr val="accent6"/>
              </a:highlight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6075075" y="3694563"/>
            <a:ext cx="500101" cy="1752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7F6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7F6000"/>
                </a:solidFill>
                <a:latin typeface="Arial"/>
              </a:rPr>
              <a:t>HRI</a:t>
            </a:r>
          </a:p>
        </p:txBody>
      </p:sp>
      <p:sp>
        <p:nvSpPr>
          <p:cNvPr id="78" name="Google Shape;78;p2"/>
          <p:cNvSpPr/>
          <p:nvPr/>
        </p:nvSpPr>
        <p:spPr>
          <a:xfrm>
            <a:off x="3480976" y="4473598"/>
            <a:ext cx="1758325" cy="2240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DCCA2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DCCA29"/>
                </a:solidFill>
                <a:latin typeface="Arial"/>
              </a:rPr>
              <a:t>ergonomia</a:t>
            </a:r>
          </a:p>
        </p:txBody>
      </p:sp>
      <p:sp>
        <p:nvSpPr>
          <p:cNvPr id="79" name="Google Shape;79;p2"/>
          <p:cNvSpPr/>
          <p:nvPr/>
        </p:nvSpPr>
        <p:spPr>
          <a:xfrm>
            <a:off x="5805325" y="4335687"/>
            <a:ext cx="2730409" cy="21426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BF9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F9000"/>
                </a:solidFill>
                <a:latin typeface="Arial"/>
              </a:rPr>
              <a:t>obliczanie afektywne</a:t>
            </a:r>
          </a:p>
        </p:txBody>
      </p:sp>
      <p:sp>
        <p:nvSpPr>
          <p:cNvPr id="80" name="Google Shape;80;p2"/>
          <p:cNvSpPr/>
          <p:nvPr/>
        </p:nvSpPr>
        <p:spPr>
          <a:xfrm>
            <a:off x="3883025" y="3516325"/>
            <a:ext cx="1299655" cy="6323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D9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D966"/>
                </a:solidFill>
                <a:latin typeface="Arial"/>
              </a:rPr>
              <a:t>obciążenia</a:t>
            </a:r>
            <a:br>
              <a:rPr b="0" i="0">
                <a:ln cap="flat" cmpd="sng" w="9525">
                  <a:solidFill>
                    <a:srgbClr val="FFD9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D966"/>
                </a:solidFill>
                <a:latin typeface="Arial"/>
              </a:rPr>
            </a:br>
            <a:r>
              <a:rPr b="0" i="0">
                <a:ln cap="flat" cmpd="sng" w="9525">
                  <a:solidFill>
                    <a:srgbClr val="FFD9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D966"/>
                </a:solidFill>
                <a:latin typeface="Arial"/>
              </a:rPr>
              <a:t>poznawcze</a:t>
            </a:r>
          </a:p>
        </p:txBody>
      </p:sp>
      <p:sp>
        <p:nvSpPr>
          <p:cNvPr id="81" name="Google Shape;81;p2"/>
          <p:cNvSpPr/>
          <p:nvPr/>
        </p:nvSpPr>
        <p:spPr>
          <a:xfrm>
            <a:off x="7589550" y="3808650"/>
            <a:ext cx="1299656" cy="2241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1C23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1C232"/>
                </a:solidFill>
                <a:latin typeface="Arial"/>
              </a:rPr>
              <a:t>haptyka</a:t>
            </a:r>
          </a:p>
        </p:txBody>
      </p:sp>
      <p:pic>
        <p:nvPicPr>
          <p:cNvPr id="82" name="Google Shape;82;p2" title="Prezentacja (16_9) 1920x1080  p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675" y="0"/>
            <a:ext cx="5866325" cy="3299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 txBox="1"/>
          <p:nvPr>
            <p:ph type="title"/>
          </p:nvPr>
        </p:nvSpPr>
        <p:spPr>
          <a:xfrm>
            <a:off x="107000" y="25"/>
            <a:ext cx="35955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" sz="2000">
                <a:solidFill>
                  <a:srgbClr val="000000"/>
                </a:solidFill>
              </a:rPr>
              <a:t>Główne zadania 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" sz="2000">
                <a:solidFill>
                  <a:srgbClr val="000000"/>
                </a:solidFill>
              </a:rPr>
              <a:t>inżyniera robotyki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88" name="Google Shape;88;p3"/>
          <p:cNvSpPr txBox="1"/>
          <p:nvPr>
            <p:ph idx="2" type="body"/>
          </p:nvPr>
        </p:nvSpPr>
        <p:spPr>
          <a:xfrm>
            <a:off x="5392200" y="433838"/>
            <a:ext cx="3751800" cy="16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0" lang="pl" sz="1500"/>
              <a:t>Adaptowanie różnorodnych obszarów zastosowań, takich jak opieka zdrowotna, przemysł, siły zbrojne i elektronika.</a:t>
            </a:r>
            <a:endParaRPr b="0" sz="1500"/>
          </a:p>
        </p:txBody>
      </p:sp>
      <p:sp>
        <p:nvSpPr>
          <p:cNvPr id="89" name="Google Shape;89;p3"/>
          <p:cNvSpPr txBox="1"/>
          <p:nvPr/>
        </p:nvSpPr>
        <p:spPr>
          <a:xfrm>
            <a:off x="5499825" y="2821750"/>
            <a:ext cx="3253200" cy="17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Wprowadzanie innowacji w dziedzinie interfejsów człowiek–maszyna, czyli sterowania głosem, gestami, ruchem oczu i dotykiem (czyli haptyka).</a:t>
            </a:r>
            <a:endParaRPr b="0" i="0" sz="2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-295925" y="1367538"/>
            <a:ext cx="4213200" cy="9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Prowadzenie testów w celu zapewnienia skuteczności i niezawodności interakcji człowieka z robotem.</a:t>
            </a:r>
            <a:endParaRPr b="0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" name="Google Shape;91;p3"/>
          <p:cNvSpPr/>
          <p:nvPr/>
        </p:nvSpPr>
        <p:spPr>
          <a:xfrm rot="5402809">
            <a:off x="1923350" y="943868"/>
            <a:ext cx="367200" cy="2889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BF9000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3"/>
          <p:cNvSpPr/>
          <p:nvPr/>
        </p:nvSpPr>
        <p:spPr>
          <a:xfrm rot="765173">
            <a:off x="3737571" y="435660"/>
            <a:ext cx="1497645" cy="484486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BF9000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3"/>
          <p:cNvSpPr/>
          <p:nvPr/>
        </p:nvSpPr>
        <p:spPr>
          <a:xfrm rot="2307037">
            <a:off x="3202688" y="1638478"/>
            <a:ext cx="2951563" cy="343569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BF9000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obotics engineer; human to machine interaction; yellow" id="94" name="Google Shape;9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50450"/>
            <a:ext cx="4572000" cy="249138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type="title"/>
          </p:nvPr>
        </p:nvSpPr>
        <p:spPr>
          <a:xfrm>
            <a:off x="460950" y="4733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l" sz="2000"/>
              <a:t>Dlaczego inżynier robotyki to profesja przyszłości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l" sz="2000"/>
              <a:t>m.in. w przemyśle 5.0?</a:t>
            </a:r>
            <a:endParaRPr sz="2000"/>
          </a:p>
        </p:txBody>
      </p:sp>
      <p:sp>
        <p:nvSpPr>
          <p:cNvPr id="100" name="Google Shape;100;p4"/>
          <p:cNvSpPr txBox="1"/>
          <p:nvPr>
            <p:ph idx="1" type="body"/>
          </p:nvPr>
        </p:nvSpPr>
        <p:spPr>
          <a:xfrm>
            <a:off x="107325" y="2031875"/>
            <a:ext cx="1730100" cy="27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0" lang="pl" sz="1500">
                <a:solidFill>
                  <a:srgbClr val="000000"/>
                </a:solidFill>
              </a:rPr>
              <a:t>W koncepcji nowoczesnego przemysłu odizolowane wyspy robotów zostały połączone z centralnymi systemami zarządzania.</a:t>
            </a:r>
            <a:endParaRPr b="0" sz="1500">
              <a:solidFill>
                <a:srgbClr val="000000"/>
              </a:solidFill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1914550" y="3150275"/>
            <a:ext cx="2809200" cy="1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Szczególnie cenni będą inżynierowie, którzy rozumieją zarówno mechanikę systemów robotycznych, jak i złożoność ludzkich zachowań, emocji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 komunikacji.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4"/>
          <p:cNvSpPr txBox="1"/>
          <p:nvPr/>
        </p:nvSpPr>
        <p:spPr>
          <a:xfrm>
            <a:off x="2066200" y="1955450"/>
            <a:ext cx="25059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highlight>
                  <a:srgbClr val="DCCA29"/>
                </a:highlight>
                <a:latin typeface="Open Sans"/>
                <a:ea typeface="Open Sans"/>
                <a:cs typeface="Open Sans"/>
                <a:sym typeface="Open Sans"/>
              </a:rPr>
              <a:t>Światowy rynek robotyki do 2030 roku ma być wart 310 miliardów dolarów.</a:t>
            </a:r>
            <a:endParaRPr b="0" i="0" sz="1500" u="none" cap="none" strike="noStrike">
              <a:solidFill>
                <a:srgbClr val="000000"/>
              </a:solidFill>
              <a:highlight>
                <a:srgbClr val="DCCA29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5465625" y="4090175"/>
            <a:ext cx="27387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highlight>
                  <a:srgbClr val="FFD966"/>
                </a:highlight>
                <a:latin typeface="Open Sans"/>
                <a:ea typeface="Open Sans"/>
                <a:cs typeface="Open Sans"/>
                <a:sym typeface="Open Sans"/>
              </a:rPr>
              <a:t>W Japonii roboty już pełnią funkcje opiekuńcze w ponad 20% ośrodków dla seniorów.</a:t>
            </a:r>
            <a:endParaRPr b="0" i="0" sz="1500" u="none" cap="none" strike="noStrike">
              <a:solidFill>
                <a:srgbClr val="000000"/>
              </a:solidFill>
              <a:highlight>
                <a:srgbClr val="FFD966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obotics engineer; human to robot interaction; yellow" id="104" name="Google Shape;10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875" y="1454850"/>
            <a:ext cx="4343124" cy="23666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/>
          <p:nvPr/>
        </p:nvSpPr>
        <p:spPr>
          <a:xfrm>
            <a:off x="192450" y="102000"/>
            <a:ext cx="29694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l" sz="2000">
                <a:latin typeface="Open Sans"/>
                <a:ea typeface="Open Sans"/>
                <a:cs typeface="Open Sans"/>
                <a:sym typeface="Open Sans"/>
              </a:rPr>
              <a:t>J</a:t>
            </a:r>
            <a:r>
              <a:rPr b="1" i="0" lang="pl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</a:t>
            </a:r>
            <a:r>
              <a:rPr b="1" lang="pl" sz="2000">
                <a:latin typeface="Open Sans"/>
                <a:ea typeface="Open Sans"/>
                <a:cs typeface="Open Sans"/>
                <a:sym typeface="Open Sans"/>
              </a:rPr>
              <a:t>a będzie przyszłość tego zawodu przyszłości?</a:t>
            </a:r>
            <a:endParaRPr b="1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" name="Google Shape;110;p7"/>
          <p:cNvSpPr txBox="1"/>
          <p:nvPr/>
        </p:nvSpPr>
        <p:spPr>
          <a:xfrm>
            <a:off x="0" y="3607450"/>
            <a:ext cx="1921500" cy="1532400"/>
          </a:xfrm>
          <a:prstGeom prst="rect">
            <a:avLst/>
          </a:prstGeom>
          <a:solidFill>
            <a:srgbClr val="DCCA29"/>
          </a:solidFill>
          <a:ln cap="flat" cmpd="sng" w="9525">
            <a:solidFill>
              <a:srgbClr val="DCCA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promowanie zrównoważonego projektowania robotów i zarządzania ich cyklem życia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7"/>
          <p:cNvSpPr txBox="1"/>
          <p:nvPr/>
        </p:nvSpPr>
        <p:spPr>
          <a:xfrm>
            <a:off x="779838" y="1401825"/>
            <a:ext cx="1794600" cy="1762200"/>
          </a:xfrm>
          <a:prstGeom prst="rect">
            <a:avLst/>
          </a:prstGeom>
          <a:solidFill>
            <a:srgbClr val="DCCA29"/>
          </a:solidFill>
          <a:ln cap="flat" cmpd="sng" w="9525">
            <a:solidFill>
              <a:srgbClr val="DCCA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współpraca przy tworzeniu polityk dotyczących etycznej AI i praw człowieka w kontekście robotyki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7"/>
          <p:cNvSpPr txBox="1"/>
          <p:nvPr/>
        </p:nvSpPr>
        <p:spPr>
          <a:xfrm>
            <a:off x="6606025" y="1750"/>
            <a:ext cx="2537700" cy="104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rozwijanie systemów adaptacyjnego uczenia, spersonalizowanych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pod potrzeby użytkownika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7"/>
          <p:cNvSpPr txBox="1"/>
          <p:nvPr/>
        </p:nvSpPr>
        <p:spPr>
          <a:xfrm>
            <a:off x="6458025" y="1550925"/>
            <a:ext cx="1459800" cy="153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projektowanie robotów emocjonalnie inteligentnych i społecznie świadomych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obotics engineer; practical vision; systems; industry; yellow" id="114" name="Google Shape;11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4040" y="1825"/>
            <a:ext cx="2805545" cy="51398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5" name="Google Shape;115;p7"/>
          <p:cNvSpPr txBox="1"/>
          <p:nvPr/>
        </p:nvSpPr>
        <p:spPr>
          <a:xfrm>
            <a:off x="6276975" y="3506350"/>
            <a:ext cx="2537700" cy="12849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integracja zaawansowanej sztucznej inteligencji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pod kątem płynnej komunikacji człowiek–maszyna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/>
          <p:nvPr>
            <p:ph type="title"/>
          </p:nvPr>
        </p:nvSpPr>
        <p:spPr>
          <a:xfrm>
            <a:off x="3464875" y="277400"/>
            <a:ext cx="2484300" cy="9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pl" sz="2000">
                <a:solidFill>
                  <a:schemeClr val="lt1"/>
                </a:solidFill>
              </a:rPr>
              <a:t>Czym jest 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pl" sz="2000">
                <a:solidFill>
                  <a:srgbClr val="BF9000"/>
                </a:solidFill>
              </a:rPr>
              <a:t>przemysł 5.0</a:t>
            </a:r>
            <a:r>
              <a:rPr lang="pl" sz="2000">
                <a:solidFill>
                  <a:schemeClr val="lt1"/>
                </a:solidFill>
              </a:rPr>
              <a:t>?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21" name="Google Shape;121;p5"/>
          <p:cNvSpPr txBox="1"/>
          <p:nvPr>
            <p:ph idx="1" type="body"/>
          </p:nvPr>
        </p:nvSpPr>
        <p:spPr>
          <a:xfrm>
            <a:off x="87475" y="510825"/>
            <a:ext cx="2809200" cy="24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0" lang="pl" sz="1500">
                <a:solidFill>
                  <a:schemeClr val="lt1"/>
                </a:solidFill>
              </a:rPr>
              <a:t>Robotyka jest jedną z najważniejszych dziedzin </a:t>
            </a:r>
            <a:endParaRPr b="0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0" lang="pl" sz="1500">
                <a:solidFill>
                  <a:schemeClr val="lt1"/>
                </a:solidFill>
              </a:rPr>
              <a:t>w nowoczesnym przemyśle. </a:t>
            </a:r>
            <a:endParaRPr b="0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0" lang="pl" sz="1500">
                <a:solidFill>
                  <a:schemeClr val="lt1"/>
                </a:solidFill>
              </a:rPr>
              <a:t>Z kolei współpraca ludzi </a:t>
            </a:r>
            <a:endParaRPr b="0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0" lang="pl" sz="1500">
                <a:solidFill>
                  <a:schemeClr val="lt1"/>
                </a:solidFill>
              </a:rPr>
              <a:t>i maszyn w jednym środowisku należy </a:t>
            </a:r>
            <a:endParaRPr b="0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0" lang="pl" sz="1500">
                <a:solidFill>
                  <a:schemeClr val="lt1"/>
                </a:solidFill>
              </a:rPr>
              <a:t>do najbardziej perspektywicznych zakresów związanych m.in. z cobotami.</a:t>
            </a:r>
            <a:endParaRPr b="0" sz="1500">
              <a:solidFill>
                <a:schemeClr val="lt1"/>
              </a:solidFill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6651250" y="83988"/>
            <a:ext cx="2372700" cy="4975500"/>
          </a:xfrm>
          <a:prstGeom prst="rect">
            <a:avLst/>
          </a:prstGeom>
          <a:noFill/>
          <a:ln cap="flat" cmpd="sng" w="9525">
            <a:solidFill>
              <a:srgbClr val="F9F9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rewolucja przemysłowa miała miejsce pod koniec XVIII wieku, kiedy wynaleziono maszynę parową. 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Jej wykorzystanie 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 fabrykach napędziło mechanizację produkcji. Na początku XXI wieku zdefiniowana została 4 rewolucja przemysłowa. Przemysł 4.0 </a:t>
            </a:r>
            <a:r>
              <a:rPr lang="pl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iąże się 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 wprowadzaniem nowoczesnych modeli organizacyjnych, bazujących na technologiach, takich jak sztuczna inteligencja, analityka big data 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czy blockchain.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87475" y="3285600"/>
            <a:ext cx="5756700" cy="17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Przemysł 5.0  to koncepcja 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ekspertów Komisji Europejskiej, rozwijająca ideę przemysłu 4.0. W modelu 5.0 chodzi o stawianie w centrum biznesu człowieka, dbanie o zrównoważony rozwój oraz o budowanie odporności. Kurator danych jest profesją, która będzie coraz ważniejsza nie tylko w firmach działających w duchu p4.0 i p5.0, ale w każdej nowoczesnej organizacji.</a:t>
            </a:r>
            <a:endParaRPr b="0" i="0" sz="20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cobot and man; yellow" id="124" name="Google Shape;12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038" y="1396894"/>
            <a:ext cx="3353838" cy="18275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/>
          <p:nvPr>
            <p:ph type="title"/>
          </p:nvPr>
        </p:nvSpPr>
        <p:spPr>
          <a:xfrm>
            <a:off x="244575" y="114150"/>
            <a:ext cx="40659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" sz="2000">
                <a:solidFill>
                  <a:srgbClr val="000000"/>
                </a:solidFill>
              </a:rPr>
              <a:t>Jakich kompetencji potrzebuje 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" sz="2000">
                <a:solidFill>
                  <a:srgbClr val="000000"/>
                </a:solidFill>
              </a:rPr>
              <a:t>inżynier robotyki?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30" name="Google Shape;130;p6"/>
          <p:cNvSpPr txBox="1"/>
          <p:nvPr>
            <p:ph idx="1" type="subTitle"/>
          </p:nvPr>
        </p:nvSpPr>
        <p:spPr>
          <a:xfrm>
            <a:off x="1085625" y="3822475"/>
            <a:ext cx="1727100" cy="849000"/>
          </a:xfrm>
          <a:prstGeom prst="rect">
            <a:avLst/>
          </a:prstGeom>
          <a:solidFill>
            <a:srgbClr val="DCCA29"/>
          </a:solidFill>
          <a:ln cap="flat" cmpd="sng" w="9525">
            <a:solidFill>
              <a:srgbClr val="DCCA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0" lang="pl" sz="1500">
                <a:solidFill>
                  <a:srgbClr val="000000"/>
                </a:solidFill>
              </a:rPr>
              <a:t>etyczne myślenie w projektowaniu technologii</a:t>
            </a:r>
            <a:endParaRPr b="0" sz="1500">
              <a:solidFill>
                <a:srgbClr val="000000"/>
              </a:solidFill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562650" y="1169425"/>
            <a:ext cx="2310900" cy="849000"/>
          </a:xfrm>
          <a:prstGeom prst="rect">
            <a:avLst/>
          </a:prstGeom>
          <a:solidFill>
            <a:srgbClr val="DCCA29"/>
          </a:solidFill>
          <a:ln cap="flat" cmpd="sng" w="9525">
            <a:solidFill>
              <a:srgbClr val="DCCA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wiedza z zakresu czynników ludzkich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 ergonomii poznawczej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6197125" y="2911350"/>
            <a:ext cx="2545200" cy="175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znajomość osprzętowania automatyki i robotyki, sterowników PLC i PAC, rozproszonych systemów sterowania (DCS) oraz systemów nadzoru i akwizycji danych (SCADA)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6373975" y="580350"/>
            <a:ext cx="2191500" cy="151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specjalistyczna wiedza z zakresu inżynierii robotyki: mechanika, elektronika, elektrotechnika i oprogramowanie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obotics engineer; practical vision; systems; industry; yellow" id="134" name="Google Shape;134;p6"/>
          <p:cNvPicPr preferRelativeResize="0"/>
          <p:nvPr/>
        </p:nvPicPr>
        <p:blipFill rotWithShape="1">
          <a:blip r:embed="rId3">
            <a:alphaModFix/>
          </a:blip>
          <a:srcRect b="2196" l="0" r="0" t="1898"/>
          <a:stretch/>
        </p:blipFill>
        <p:spPr>
          <a:xfrm>
            <a:off x="3446200" y="963150"/>
            <a:ext cx="2235725" cy="3928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5" name="Google Shape;135;p6"/>
          <p:cNvSpPr txBox="1"/>
          <p:nvPr/>
        </p:nvSpPr>
        <p:spPr>
          <a:xfrm>
            <a:off x="680200" y="2340600"/>
            <a:ext cx="2842800" cy="1052700"/>
          </a:xfrm>
          <a:prstGeom prst="rect">
            <a:avLst/>
          </a:prstGeom>
          <a:solidFill>
            <a:srgbClr val="DCCA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metodyczne projektowanie systemów automatyzacji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 robotyki, zgodnie z zasadami dobrej praktyki inżynierskiej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/>
          <p:nvPr>
            <p:ph type="title"/>
          </p:nvPr>
        </p:nvSpPr>
        <p:spPr>
          <a:xfrm>
            <a:off x="708625" y="0"/>
            <a:ext cx="68685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2000"/>
              <a:t>Kroki na ścieżce kariery* inżyniera robotyki</a:t>
            </a:r>
            <a:endParaRPr sz="2000"/>
          </a:p>
        </p:txBody>
      </p:sp>
      <p:sp>
        <p:nvSpPr>
          <p:cNvPr id="141" name="Google Shape;141;p9"/>
          <p:cNvSpPr txBox="1"/>
          <p:nvPr/>
        </p:nvSpPr>
        <p:spPr>
          <a:xfrm>
            <a:off x="416675" y="4083075"/>
            <a:ext cx="2474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Krok 0</a:t>
            </a:r>
            <a:endParaRPr b="1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wczesne zainteresowania przed podjęciem studiów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9"/>
          <p:cNvSpPr txBox="1"/>
          <p:nvPr/>
        </p:nvSpPr>
        <p:spPr>
          <a:xfrm>
            <a:off x="3164800" y="3070000"/>
            <a:ext cx="13137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Krok 1</a:t>
            </a: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edukacja 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akademicka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9"/>
          <p:cNvSpPr txBox="1"/>
          <p:nvPr/>
        </p:nvSpPr>
        <p:spPr>
          <a:xfrm>
            <a:off x="5394500" y="2356175"/>
            <a:ext cx="21021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Krok 2</a:t>
            </a:r>
            <a:endParaRPr b="1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specjalizacja 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 rozwój umiejętności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9"/>
          <p:cNvSpPr txBox="1"/>
          <p:nvPr/>
        </p:nvSpPr>
        <p:spPr>
          <a:xfrm>
            <a:off x="7213025" y="1253338"/>
            <a:ext cx="15438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Krok 3</a:t>
            </a:r>
            <a:endParaRPr b="1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praktyczne 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doświadczenie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9"/>
          <p:cNvSpPr txBox="1"/>
          <p:nvPr/>
        </p:nvSpPr>
        <p:spPr>
          <a:xfrm>
            <a:off x="4088125" y="875850"/>
            <a:ext cx="1598400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Krok 4</a:t>
            </a:r>
            <a:endParaRPr b="1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rozwój kariery 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 uczenie się 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przez całe życie</a:t>
            </a:r>
            <a:endParaRPr b="0" i="0" sz="1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9"/>
          <p:cNvSpPr txBox="1"/>
          <p:nvPr/>
        </p:nvSpPr>
        <p:spPr>
          <a:xfrm>
            <a:off x="4818400" y="3709900"/>
            <a:ext cx="39786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" sz="1200" u="none" cap="none" strike="noStrike">
                <a:solidFill>
                  <a:srgbClr val="94ADAD"/>
                </a:solidFill>
                <a:latin typeface="Open Sans"/>
                <a:ea typeface="Open Sans"/>
                <a:cs typeface="Open Sans"/>
                <a:sym typeface="Open Sans"/>
              </a:rPr>
              <a:t>* Więcej szczegółów na ten temat znajdziesz </a:t>
            </a:r>
            <a:endParaRPr b="0" i="0" sz="1200" u="none" cap="none" strike="noStrike">
              <a:solidFill>
                <a:srgbClr val="94ADA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" sz="1200" u="none" cap="none" strike="noStrike">
                <a:solidFill>
                  <a:srgbClr val="94ADAD"/>
                </a:solidFill>
                <a:latin typeface="Open Sans"/>
                <a:ea typeface="Open Sans"/>
                <a:cs typeface="Open Sans"/>
                <a:sym typeface="Open Sans"/>
              </a:rPr>
              <a:t>w materiałach e-learningowych o etapach kariery oraz w opracowaniu eksperckim.</a:t>
            </a:r>
            <a:endParaRPr b="0" i="0" sz="1200" u="none" cap="none" strike="noStrike">
              <a:solidFill>
                <a:srgbClr val="94ADA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7" name="Google Shape;147;p9"/>
          <p:cNvCxnSpPr/>
          <p:nvPr/>
        </p:nvCxnSpPr>
        <p:spPr>
          <a:xfrm flipH="1" rot="10800000">
            <a:off x="1320425" y="3254225"/>
            <a:ext cx="1783200" cy="9834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BF9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8" name="Google Shape;148;p9"/>
          <p:cNvCxnSpPr/>
          <p:nvPr/>
        </p:nvCxnSpPr>
        <p:spPr>
          <a:xfrm flipH="1" rot="10800000">
            <a:off x="4099450" y="2571750"/>
            <a:ext cx="1252500" cy="7293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BF9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9" name="Google Shape;149;p9"/>
          <p:cNvCxnSpPr/>
          <p:nvPr/>
        </p:nvCxnSpPr>
        <p:spPr>
          <a:xfrm flipH="1" rot="10800000">
            <a:off x="6876850" y="2107438"/>
            <a:ext cx="890700" cy="653700"/>
          </a:xfrm>
          <a:prstGeom prst="bentConnector3">
            <a:avLst>
              <a:gd fmla="val 97044" name="adj1"/>
            </a:avLst>
          </a:prstGeom>
          <a:noFill/>
          <a:ln cap="flat" cmpd="sng" w="38100">
            <a:solidFill>
              <a:srgbClr val="BF9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0" name="Google Shape;150;p9"/>
          <p:cNvCxnSpPr/>
          <p:nvPr/>
        </p:nvCxnSpPr>
        <p:spPr>
          <a:xfrm rot="10800000">
            <a:off x="5165775" y="1052725"/>
            <a:ext cx="1980000" cy="5706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BF9000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151" name="Google Shape;151;p9" title="Papier firmowy A4 21x29.7  c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3725" y="59650"/>
            <a:ext cx="970850" cy="1374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ics engineer; industry; human to robot; yellow" id="152" name="Google Shape;15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119" y="932700"/>
            <a:ext cx="3654405" cy="1991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CA29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a2385c8ab8_0_1"/>
          <p:cNvSpPr txBox="1"/>
          <p:nvPr>
            <p:ph type="title"/>
          </p:nvPr>
        </p:nvSpPr>
        <p:spPr>
          <a:xfrm>
            <a:off x="360500" y="354400"/>
            <a:ext cx="3254400" cy="10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Pierwsze “przykazanie”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inżyniera robotyki: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bądź interdyscyplinarny</a:t>
            </a:r>
            <a:endParaRPr sz="2000"/>
          </a:p>
        </p:txBody>
      </p:sp>
      <p:sp>
        <p:nvSpPr>
          <p:cNvPr id="158" name="Google Shape;158;g3a2385c8ab8_0_1"/>
          <p:cNvSpPr txBox="1"/>
          <p:nvPr>
            <p:ph idx="1" type="body"/>
          </p:nvPr>
        </p:nvSpPr>
        <p:spPr>
          <a:xfrm>
            <a:off x="188375" y="1919075"/>
            <a:ext cx="3734400" cy="30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500">
                <a:solidFill>
                  <a:srgbClr val="000000"/>
                </a:solidFill>
              </a:rPr>
              <a:t>Droga do zawodu inżyniera robotyki, specjalizującego się w interakcji człowiek–maszyna, wymaga łączenia wykształcenia technicznego, projektowania zorientowanego </a:t>
            </a:r>
            <a:endParaRPr b="0"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500">
                <a:solidFill>
                  <a:srgbClr val="000000"/>
                </a:solidFill>
              </a:rPr>
              <a:t>na człowieka oraz umiejętności rozwiązywania problemów. To ścieżka idealna dla osób, które lubią tworzyć systemy, ale jednocześnie interesują się tym, jak ludzie wchodzą w kontakt </a:t>
            </a:r>
            <a:endParaRPr b="0"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500">
                <a:solidFill>
                  <a:srgbClr val="000000"/>
                </a:solidFill>
              </a:rPr>
              <a:t>z urządzeniami.</a:t>
            </a:r>
            <a:endParaRPr b="0" sz="1500">
              <a:solidFill>
                <a:srgbClr val="000000"/>
              </a:solidFill>
            </a:endParaRPr>
          </a:p>
        </p:txBody>
      </p:sp>
      <p:sp>
        <p:nvSpPr>
          <p:cNvPr id="159" name="Google Shape;159;g3a2385c8ab8_0_1"/>
          <p:cNvSpPr txBox="1"/>
          <p:nvPr/>
        </p:nvSpPr>
        <p:spPr>
          <a:xfrm>
            <a:off x="4247125" y="2974775"/>
            <a:ext cx="4643400" cy="19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Profesja wymaga myślenia interdyscyplinarnego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- poruszania się pomiędzy mechaniką, elektrotechniką, informatyką, psychologią i etyką. Inteligentnych robotów w pracy, domach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Open Sans"/>
                <a:ea typeface="Open Sans"/>
                <a:cs typeface="Open Sans"/>
                <a:sym typeface="Open Sans"/>
              </a:rPr>
              <a:t>i przestrzeni publicznej będzie coraz więcej. Dlatego inżynierowie robotyki ukształtują sposób, w jaki maszyny integrują się ze środowiskiem człowieka.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obotics engineer; industry; human to robot; yellow" id="160" name="Google Shape;160;g3a2385c8ab8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8700" y="152400"/>
            <a:ext cx="4932900" cy="2688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