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0" roundtripDataSignature="AMtx7migvLa6/DDFLONbHRZbPtzZ8qpO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a2385c8ab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a2385c8ab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b9fdc2a24_2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3ab9fdc2a24_2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ab9fdc2a24_2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ab9fdc2a24_2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5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" name="Google Shape;25;p1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" name="Google Shape;26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238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2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ADCBC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None/>
              <a:defRPr b="1" i="0" sz="2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pen Sans"/>
              <a:buChar char="●"/>
              <a:defRPr b="1" i="0" sz="20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Open Sans"/>
              <a:buChar char="○"/>
              <a:defRPr b="0" i="0" sz="15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5.jpg"/><Relationship Id="rId5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cience.nasa.gov/planetary-science" TargetMode="External"/><Relationship Id="rId4" Type="http://schemas.openxmlformats.org/officeDocument/2006/relationships/hyperlink" Target="https://astrobiology.nasa.gov/" TargetMode="External"/><Relationship Id="rId10" Type="http://schemas.openxmlformats.org/officeDocument/2006/relationships/image" Target="../media/image9.png"/><Relationship Id="rId9" Type="http://schemas.openxmlformats.org/officeDocument/2006/relationships/hyperlink" Target="https://www.smartsolutions-hr.pl/en/new-professions-of-the-future-a-" TargetMode="External"/><Relationship Id="rId5" Type="http://schemas.openxmlformats.org/officeDocument/2006/relationships/hyperlink" Target="https://www.esa.int/About_Us/Ministerial_Council_2016/Moon_Village" TargetMode="External"/><Relationship Id="rId6" Type="http://schemas.openxmlformats.org/officeDocument/2006/relationships/hyperlink" Target="https://www.esa.int/gsp/ACT/" TargetMode="External"/><Relationship Id="rId7" Type="http://schemas.openxmlformats.org/officeDocument/2006/relationships/hyperlink" Target="https://salatainstitute.harvard.edu/research-initiatives/the-harvard-" TargetMode="External"/><Relationship Id="rId8" Type="http://schemas.openxmlformats.org/officeDocument/2006/relationships/hyperlink" Target="https://spectrum.ieee.org/robots-will-pave-the-way-to-mar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1.jp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901"/>
          </a:srgbClr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" title="E+50 logo - whi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2925" y="0"/>
            <a:ext cx="951075" cy="9498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</p:pic>
      <p:pic>
        <p:nvPicPr>
          <p:cNvPr descr="Aerial view of the space shuttle in orbit above earth (Dostarczone przez Getty Images)" id="68" name="Google Shape;6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8575" y="180175"/>
            <a:ext cx="4766852" cy="4783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69" name="Google Shape;69;p1"/>
          <p:cNvSpPr txBox="1"/>
          <p:nvPr>
            <p:ph type="ctrTitle"/>
          </p:nvPr>
        </p:nvSpPr>
        <p:spPr>
          <a:xfrm>
            <a:off x="3106550" y="541125"/>
            <a:ext cx="32061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pl" sz="2500"/>
              <a:t>Zawody przyszłości w przemyśle 5.0</a:t>
            </a:r>
            <a:endParaRPr sz="2500"/>
          </a:p>
        </p:txBody>
      </p:sp>
      <p:sp>
        <p:nvSpPr>
          <p:cNvPr id="70" name="Google Shape;70;p1"/>
          <p:cNvSpPr txBox="1"/>
          <p:nvPr/>
        </p:nvSpPr>
        <p:spPr>
          <a:xfrm>
            <a:off x="3624450" y="4078700"/>
            <a:ext cx="18951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pl" sz="2000">
                <a:latin typeface="Open Sans"/>
                <a:ea typeface="Open Sans"/>
                <a:cs typeface="Open Sans"/>
                <a:sym typeface="Open Sans"/>
              </a:rPr>
              <a:t>inżynier terraformacji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901"/>
          </a:srgbClr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725925" y="32625"/>
            <a:ext cx="6868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" sz="2000"/>
              <a:t>Kroki na ścieżce kariery inżyniera terraformacji</a:t>
            </a:r>
            <a:endParaRPr sz="2000"/>
          </a:p>
        </p:txBody>
      </p:sp>
      <p:sp>
        <p:nvSpPr>
          <p:cNvPr id="153" name="Google Shape;153;p9"/>
          <p:cNvSpPr txBox="1"/>
          <p:nvPr/>
        </p:nvSpPr>
        <p:spPr>
          <a:xfrm>
            <a:off x="416675" y="4083075"/>
            <a:ext cx="26871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pl" sz="1500">
                <a:latin typeface="Open Sans"/>
                <a:ea typeface="Open Sans"/>
                <a:cs typeface="Open Sans"/>
                <a:sym typeface="Open Sans"/>
              </a:rPr>
              <a:t>Krok 0</a:t>
            </a:r>
            <a:endParaRPr b="1"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wczesne zainteresowania przed podjęciem studiów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3164800" y="3070000"/>
            <a:ext cx="1313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pl" sz="1500">
                <a:latin typeface="Open Sans"/>
                <a:ea typeface="Open Sans"/>
                <a:cs typeface="Open Sans"/>
                <a:sym typeface="Open Sans"/>
              </a:rPr>
              <a:t>Krok 1 </a:t>
            </a:r>
            <a:endParaRPr b="1"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edukacja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akademicka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5394500" y="2356175"/>
            <a:ext cx="21021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pl" sz="1500">
                <a:latin typeface="Open Sans"/>
                <a:ea typeface="Open Sans"/>
                <a:cs typeface="Open Sans"/>
                <a:sym typeface="Open Sans"/>
              </a:rPr>
              <a:t>Krok 2</a:t>
            </a:r>
            <a:endParaRPr b="1"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specjalizacja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i rozwój umiejętności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7213025" y="1253338"/>
            <a:ext cx="15438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pl" sz="1500">
                <a:latin typeface="Open Sans"/>
                <a:ea typeface="Open Sans"/>
                <a:cs typeface="Open Sans"/>
                <a:sym typeface="Open Sans"/>
              </a:rPr>
              <a:t>Krok 3</a:t>
            </a:r>
            <a:endParaRPr b="1"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praktyczne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doświadczenie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4088125" y="875850"/>
            <a:ext cx="15984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pl" sz="1500">
                <a:latin typeface="Open Sans"/>
                <a:ea typeface="Open Sans"/>
                <a:cs typeface="Open Sans"/>
                <a:sym typeface="Open Sans"/>
              </a:rPr>
              <a:t>Krok 4</a:t>
            </a:r>
            <a:endParaRPr b="1"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rozwój kariery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i uczenie się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przez całe życie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8" name="Google Shape;158;p9"/>
          <p:cNvCxnSpPr/>
          <p:nvPr/>
        </p:nvCxnSpPr>
        <p:spPr>
          <a:xfrm flipH="1" rot="10800000">
            <a:off x="1295425" y="3301050"/>
            <a:ext cx="1783200" cy="9834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1665C9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59" name="Google Shape;159;p9"/>
          <p:cNvCxnSpPr/>
          <p:nvPr/>
        </p:nvCxnSpPr>
        <p:spPr>
          <a:xfrm flipH="1" rot="10800000">
            <a:off x="4099450" y="2571750"/>
            <a:ext cx="1252500" cy="7293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1665C9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60" name="Google Shape;160;p9"/>
          <p:cNvCxnSpPr/>
          <p:nvPr/>
        </p:nvCxnSpPr>
        <p:spPr>
          <a:xfrm flipH="1" rot="10800000">
            <a:off x="6876850" y="2107438"/>
            <a:ext cx="890700" cy="653700"/>
          </a:xfrm>
          <a:prstGeom prst="bentConnector3">
            <a:avLst>
              <a:gd fmla="val 97044" name="adj1"/>
            </a:avLst>
          </a:prstGeom>
          <a:noFill/>
          <a:ln cap="flat" cmpd="sng" w="38100">
            <a:solidFill>
              <a:srgbClr val="1665C9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61" name="Google Shape;161;p9"/>
          <p:cNvCxnSpPr/>
          <p:nvPr/>
        </p:nvCxnSpPr>
        <p:spPr>
          <a:xfrm rot="10800000">
            <a:off x="5059525" y="1027725"/>
            <a:ext cx="1980000" cy="570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1665C9"/>
            </a:solidFill>
            <a:prstDash val="solid"/>
            <a:round/>
            <a:headEnd len="med" w="med" type="oval"/>
            <a:tailEnd len="med" w="med" type="oval"/>
          </a:ln>
        </p:spPr>
      </p:cxnSp>
      <p:pic>
        <p:nvPicPr>
          <p:cNvPr id="162" name="Google Shape;162;p9" title="Papier firmowy A4 21x29.7  c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3725" y="59650"/>
            <a:ext cx="970850" cy="137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minated muted indigo; comix style; career steps for terraforming engineer." id="163" name="Google Shape;16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755100"/>
            <a:ext cx="3783325" cy="21059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descr="Refine the Mars graphic (the shape of the planet) with this prompt: Redraw in red colur; replace the text with: &quot;Heading to the Red Planet...&quot;; show the view from the spaceship." id="164" name="Google Shape;164;p9"/>
          <p:cNvPicPr preferRelativeResize="0"/>
          <p:nvPr/>
        </p:nvPicPr>
        <p:blipFill rotWithShape="1">
          <a:blip r:embed="rId5">
            <a:alphaModFix/>
          </a:blip>
          <a:srcRect b="0" l="49085" r="0" t="47983"/>
          <a:stretch/>
        </p:blipFill>
        <p:spPr>
          <a:xfrm>
            <a:off x="5686525" y="3568925"/>
            <a:ext cx="2483000" cy="1412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901"/>
          </a:srgbClr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/>
        </p:nvSpPr>
        <p:spPr>
          <a:xfrm>
            <a:off x="124850" y="3443438"/>
            <a:ext cx="1579800" cy="786600"/>
          </a:xfrm>
          <a:prstGeom prst="rect">
            <a:avLst/>
          </a:prstGeom>
          <a:noFill/>
          <a:ln cap="flat" cmpd="sng" w="19050">
            <a:solidFill>
              <a:srgbClr val="421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specjalistyczne firmy inżynieryjne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888725" y="4332700"/>
            <a:ext cx="1860900" cy="584700"/>
          </a:xfrm>
          <a:prstGeom prst="rect">
            <a:avLst/>
          </a:prstGeom>
          <a:noFill/>
          <a:ln cap="flat" cmpd="sng" w="19050">
            <a:solidFill>
              <a:srgbClr val="421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firmy wydobywcze i surowcowe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467775" y="1925250"/>
            <a:ext cx="1860900" cy="646500"/>
          </a:xfrm>
          <a:prstGeom prst="rect">
            <a:avLst/>
          </a:prstGeom>
          <a:noFill/>
          <a:ln cap="flat" cmpd="sng" w="19050">
            <a:solidFill>
              <a:srgbClr val="421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konsorcja międzyrządowe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7171300" y="1992500"/>
            <a:ext cx="1579800" cy="965400"/>
          </a:xfrm>
          <a:prstGeom prst="rect">
            <a:avLst/>
          </a:prstGeom>
          <a:noFill/>
          <a:ln cap="flat" cmpd="sng" w="19050">
            <a:solidFill>
              <a:srgbClr val="421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agencje kosmiczne, takie jak NASA, ESA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1704650" y="2756075"/>
            <a:ext cx="1196700" cy="584700"/>
          </a:xfrm>
          <a:prstGeom prst="rect">
            <a:avLst/>
          </a:prstGeom>
          <a:noFill/>
          <a:ln cap="flat" cmpd="sng" w="19050">
            <a:solidFill>
              <a:srgbClr val="421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instytucje badawcze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11"/>
          <p:cNvSpPr txBox="1"/>
          <p:nvPr>
            <p:ph type="title"/>
          </p:nvPr>
        </p:nvSpPr>
        <p:spPr>
          <a:xfrm>
            <a:off x="467775" y="478500"/>
            <a:ext cx="37995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pl" sz="2000"/>
              <a:t>Kto zatrudni inżynierów terraformacji?</a:t>
            </a:r>
            <a:endParaRPr sz="2000"/>
          </a:p>
        </p:txBody>
      </p:sp>
      <p:sp>
        <p:nvSpPr>
          <p:cNvPr id="175" name="Google Shape;175;p11"/>
          <p:cNvSpPr txBox="1"/>
          <p:nvPr/>
        </p:nvSpPr>
        <p:spPr>
          <a:xfrm>
            <a:off x="6006075" y="645000"/>
            <a:ext cx="22620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Przyszli pracodawcy</a:t>
            </a:r>
            <a:endParaRPr b="1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11"/>
          <p:cNvSpPr txBox="1"/>
          <p:nvPr/>
        </p:nvSpPr>
        <p:spPr>
          <a:xfrm>
            <a:off x="7512025" y="3264800"/>
            <a:ext cx="1374000" cy="1467000"/>
          </a:xfrm>
          <a:prstGeom prst="rect">
            <a:avLst/>
          </a:prstGeom>
          <a:noFill/>
          <a:ln cap="flat" cmpd="sng" w="19050">
            <a:solidFill>
              <a:srgbClr val="421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prywatne firmy kosmiczne, takie jak SpaceX, Blue Origin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how future employers for terraforming engineers like space agencies, mining companies and research institutions; comix style; dominating muted indigo."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9475" y="1276000"/>
            <a:ext cx="3641400" cy="364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901"/>
          </a:srgbClr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a2385c8ab8_0_1"/>
          <p:cNvSpPr txBox="1"/>
          <p:nvPr>
            <p:ph type="title"/>
          </p:nvPr>
        </p:nvSpPr>
        <p:spPr>
          <a:xfrm>
            <a:off x="1875900" y="552675"/>
            <a:ext cx="53922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pl" sz="2000"/>
              <a:t>Rosną fundamenty dla terraformacji</a:t>
            </a:r>
            <a:endParaRPr sz="2000"/>
          </a:p>
        </p:txBody>
      </p:sp>
      <p:sp>
        <p:nvSpPr>
          <p:cNvPr id="183" name="Google Shape;183;g3a2385c8ab8_0_1"/>
          <p:cNvSpPr txBox="1"/>
          <p:nvPr>
            <p:ph idx="1" type="body"/>
          </p:nvPr>
        </p:nvSpPr>
        <p:spPr>
          <a:xfrm>
            <a:off x="172675" y="2623525"/>
            <a:ext cx="2497500" cy="2348700"/>
          </a:xfrm>
          <a:prstGeom prst="rect">
            <a:avLst/>
          </a:prstGeom>
          <a:noFill/>
          <a:ln cap="flat" cmpd="sng" w="9525">
            <a:solidFill>
              <a:srgbClr val="421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pl" sz="1500">
                <a:solidFill>
                  <a:srgbClr val="000000"/>
                </a:solidFill>
              </a:rPr>
              <a:t>Rozwój gospodarki kosmicznej – przewiduje się, że globalna gospodarka kosmiczna wzrośnie z ok. 630 mld USD w 2023 r. do 1 bln USD do 2030 r. To napędza technologie bazowe.</a:t>
            </a:r>
            <a:endParaRPr b="0"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pl" sz="1200">
                <a:solidFill>
                  <a:srgbClr val="000000"/>
                </a:solidFill>
              </a:rPr>
              <a:t>(źródło: Space Foundation)</a:t>
            </a:r>
            <a:endParaRPr b="0" sz="900">
              <a:solidFill>
                <a:srgbClr val="000000"/>
              </a:solidFill>
              <a:highlight>
                <a:srgbClr val="F9F9F9"/>
              </a:highlight>
            </a:endParaRPr>
          </a:p>
        </p:txBody>
      </p:sp>
      <p:sp>
        <p:nvSpPr>
          <p:cNvPr id="184" name="Google Shape;184;g3a2385c8ab8_0_1"/>
          <p:cNvSpPr txBox="1"/>
          <p:nvPr/>
        </p:nvSpPr>
        <p:spPr>
          <a:xfrm>
            <a:off x="2792288" y="2867725"/>
            <a:ext cx="2782800" cy="1860300"/>
          </a:xfrm>
          <a:prstGeom prst="rect">
            <a:avLst/>
          </a:prstGeom>
          <a:noFill/>
          <a:ln cap="flat" cmpd="sng" w="9525">
            <a:solidFill>
              <a:srgbClr val="421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Misje marsjańskie – miliardy dolarów są inwestowane rocznie w robotyczne i załogowe misje na Marsa, gromadzące kluczowe dane dla przyszłej terraformacji. </a:t>
            </a:r>
            <a:r>
              <a:rPr lang="pl" sz="1200">
                <a:latin typeface="Open Sans"/>
                <a:ea typeface="Open Sans"/>
                <a:cs typeface="Open Sans"/>
                <a:sym typeface="Open Sans"/>
              </a:rPr>
              <a:t>(np.: łazik NASA Mars Perseverance, ExoMars ESA)</a:t>
            </a:r>
            <a:endParaRPr b="0" i="0" sz="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g3a2385c8ab8_0_1"/>
          <p:cNvSpPr txBox="1"/>
          <p:nvPr/>
        </p:nvSpPr>
        <p:spPr>
          <a:xfrm>
            <a:off x="172675" y="1833325"/>
            <a:ext cx="53223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Choć budżety bezpośrednio na terraformację to przyszłość, obecne inwestycje kładą pod nie podwaliny.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how the growing foundation for terraforming; include space economy growth and mars mission; comix style; muted indigo as dominating colour." id="186" name="Google Shape;186;g3a2385c8ab8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7200" y="1696700"/>
            <a:ext cx="3446801" cy="34468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901"/>
          </a:srgbClr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/>
        </p:nvSpPr>
        <p:spPr>
          <a:xfrm>
            <a:off x="304175" y="1342125"/>
            <a:ext cx="2500200" cy="197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Ochrona planetarna: Czy mamy prawo fundamentalnie zmieniać inne ciało niebieskie? Co zrobimy z rodzimym życiem - nawet mikrobiologicznym - jeśli takie tam istnieje?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10"/>
          <p:cNvSpPr txBox="1"/>
          <p:nvPr>
            <p:ph type="title"/>
          </p:nvPr>
        </p:nvSpPr>
        <p:spPr>
          <a:xfrm>
            <a:off x="689750" y="183400"/>
            <a:ext cx="2221500" cy="7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" sz="2000">
                <a:solidFill>
                  <a:srgbClr val="000000"/>
                </a:solidFill>
              </a:rPr>
              <a:t>Etyczne aspekty terraformacji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6610300" y="2077350"/>
            <a:ext cx="2318700" cy="1728000"/>
          </a:xfrm>
          <a:prstGeom prst="rect">
            <a:avLst/>
          </a:prstGeom>
          <a:solidFill>
            <a:srgbClr val="421473">
              <a:alpha val="74901"/>
            </a:srgbClr>
          </a:solidFill>
          <a:ln cap="flat" cmpd="sng" w="9525">
            <a:solidFill>
              <a:srgbClr val="421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Ale to stoi 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 bezpośrednim konflikcie z głównym celem terraformacji, wymuszając debaty 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 roli ludzkości 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 kosmosie.</a:t>
            </a:r>
            <a:endParaRPr b="0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3464200" y="788450"/>
            <a:ext cx="5247300" cy="1065900"/>
          </a:xfrm>
          <a:prstGeom prst="rect">
            <a:avLst/>
          </a:prstGeom>
          <a:solidFill>
            <a:srgbClr val="421473">
              <a:alpha val="74901"/>
            </a:srgbClr>
          </a:solidFill>
          <a:ln cap="flat" cmpd="sng" w="9525">
            <a:solidFill>
              <a:srgbClr val="421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Część ekspertów, czerpiąc inspirację z serialu „Star Trek”, opowiada się za „Pierwszą Dyrektywą” w eksploracji kosmosu, czyli: </a:t>
            </a:r>
            <a:r>
              <a:rPr b="1"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nieingerowaniem w naturalnie występujące życie pozaziemskie</a:t>
            </a: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586825" y="3598825"/>
            <a:ext cx="2500200" cy="12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Alokacja zasobów: Kto jest właścicielem zasobów terraformowanej planety? Jak powinny być dystrybuowane?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Remove dialogue bubbles." id="196" name="Google Shape;1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6902" y="2077350"/>
            <a:ext cx="3066121" cy="3066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901"/>
          </a:srgbClr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/>
          <p:nvPr>
            <p:ph idx="4294967295" type="body"/>
          </p:nvPr>
        </p:nvSpPr>
        <p:spPr>
          <a:xfrm>
            <a:off x="6514025" y="170050"/>
            <a:ext cx="21777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r>
              <a:rPr lang="pl">
                <a:solidFill>
                  <a:schemeClr val="lt1"/>
                </a:solidFill>
              </a:rPr>
              <a:t>Podsumowanie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4685275" y="2916775"/>
            <a:ext cx="4006500" cy="1923300"/>
          </a:xfrm>
          <a:prstGeom prst="rect">
            <a:avLst/>
          </a:prstGeom>
          <a:noFill/>
          <a:ln cap="flat" cmpd="sng" w="9525">
            <a:solidFill>
              <a:srgbClr val="421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highlight>
                  <a:srgbClr val="D9D2E9"/>
                </a:highlight>
                <a:latin typeface="Open Sans"/>
                <a:ea typeface="Open Sans"/>
                <a:cs typeface="Open Sans"/>
                <a:sym typeface="Open Sans"/>
              </a:rPr>
              <a:t>Pytanie wobec przyszłości:</a:t>
            </a:r>
            <a:endParaRPr sz="1500">
              <a:highlight>
                <a:srgbClr val="D9D2E9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500">
              <a:highlight>
                <a:srgbClr val="D9D2E9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highlight>
                  <a:srgbClr val="D9D2E9"/>
                </a:highlight>
                <a:latin typeface="Open Sans"/>
                <a:ea typeface="Open Sans"/>
                <a:cs typeface="Open Sans"/>
                <a:sym typeface="Open Sans"/>
              </a:rPr>
              <a:t>Patrząc w gwiazdy, </a:t>
            </a:r>
            <a:endParaRPr sz="1500">
              <a:highlight>
                <a:srgbClr val="D9D2E9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highlight>
                  <a:srgbClr val="D9D2E9"/>
                </a:highlight>
                <a:latin typeface="Open Sans"/>
                <a:ea typeface="Open Sans"/>
                <a:cs typeface="Open Sans"/>
                <a:sym typeface="Open Sans"/>
              </a:rPr>
              <a:t>jaką odpowiedzialność etyczną ponosimy, kiedy próbujemy kształtować nowe światy </a:t>
            </a:r>
            <a:endParaRPr sz="1500">
              <a:highlight>
                <a:srgbClr val="D9D2E9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highlight>
                  <a:srgbClr val="D9D2E9"/>
                </a:highlight>
                <a:latin typeface="Open Sans"/>
                <a:ea typeface="Open Sans"/>
                <a:cs typeface="Open Sans"/>
                <a:sym typeface="Open Sans"/>
              </a:rPr>
              <a:t>i jak zapewnimy, że nasza ekspansja będzie zrównoważona i sprawiedliwa?</a:t>
            </a:r>
            <a:endParaRPr b="0" i="0" sz="1500" u="none" cap="none" strike="noStrike">
              <a:solidFill>
                <a:srgbClr val="000000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3986450" y="1042350"/>
            <a:ext cx="4936800" cy="14823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highlight>
                  <a:srgbClr val="F9F9F9"/>
                </a:highlight>
                <a:latin typeface="Open Sans"/>
                <a:ea typeface="Open Sans"/>
                <a:cs typeface="Open Sans"/>
                <a:sym typeface="Open Sans"/>
              </a:rPr>
              <a:t>Terraformacja to być może najambitniejsze wyzwanie inżynieryjne, jakiego ludzkość mogłaby się kiedykolwiek podjąć. Inżynier terraformacji nie jest tylko inżynierem, ale wizjonerem, opiekunem przyszłych światów i kluczowym architektem długoterminowej obecności człowieka w kosmosie.</a:t>
            </a:r>
            <a:endParaRPr b="0" i="0" sz="1500" u="none" cap="none" strike="noStrike">
              <a:solidFill>
                <a:srgbClr val="000000"/>
              </a:solidFill>
              <a:highlight>
                <a:srgbClr val="F9F9F9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hange the text for &quot;Stardate 2401.37.845&quot; and &quot;Second directive debate&quot;. Two boxes in different corners." id="204" name="Google Shape;20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89475"/>
            <a:ext cx="3654025" cy="3654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901"/>
          </a:srgbClr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/>
          <p:nvPr>
            <p:ph idx="1" type="body"/>
          </p:nvPr>
        </p:nvSpPr>
        <p:spPr>
          <a:xfrm>
            <a:off x="6816600" y="4696800"/>
            <a:ext cx="23274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pl" sz="2000"/>
              <a:t>Przydatne źródła</a:t>
            </a:r>
            <a:endParaRPr sz="2000"/>
          </a:p>
        </p:txBody>
      </p:sp>
      <p:sp>
        <p:nvSpPr>
          <p:cNvPr id="210" name="Google Shape;210;p14"/>
          <p:cNvSpPr txBox="1"/>
          <p:nvPr/>
        </p:nvSpPr>
        <p:spPr>
          <a:xfrm>
            <a:off x="0" y="4797300"/>
            <a:ext cx="26295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1" lang="pl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dostęp</a:t>
            </a:r>
            <a:r>
              <a:rPr b="0" i="1" lang="pl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30 </a:t>
            </a:r>
            <a:r>
              <a:rPr i="1" lang="pl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listopada</a:t>
            </a:r>
            <a:r>
              <a:rPr b="0" i="1" lang="pl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2025</a:t>
            </a:r>
            <a:endParaRPr b="0" i="1" sz="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>
            <a:off x="841725" y="1202250"/>
            <a:ext cx="4327200" cy="27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" sz="1200" u="sng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NASA Planetary Science</a:t>
            </a:r>
            <a:endParaRPr b="0" i="0" sz="1200" u="none" cap="none" strike="noStrike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" sz="1200" u="sng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NASA Astrobiology Program</a:t>
            </a:r>
            <a:endParaRPr b="0" i="0" sz="1200" u="none" cap="none" strike="noStrike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" sz="1200" u="sng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ESA - Moon Village</a:t>
            </a:r>
            <a:endParaRPr b="0" i="0" sz="1200" u="none" cap="none" strike="noStrike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" sz="1200" u="sng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Advanced Concepts Team of ESA</a:t>
            </a:r>
            <a:endParaRPr b="0" i="0" sz="1200" u="none" cap="none" strike="noStrike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" sz="1200" u="sng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Harvard Solar Geoengineering Research Program</a:t>
            </a:r>
            <a:endParaRPr b="0" i="0" sz="1200" u="none" cap="none" strike="noStrike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" sz="1200" u="sng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Robots Will Pave the Way to Mars - IEEE Spectrum</a:t>
            </a:r>
            <a:endParaRPr b="0" i="0" sz="1200" u="none" cap="none" strike="noStrike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" sz="1200" u="sng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 Professions of the Future: A Guide to Upcoming Professions</a:t>
            </a:r>
            <a:endParaRPr b="0" i="0" sz="1200" u="none" cap="none" strike="noStrike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repaint to blue" id="212" name="Google Shape;212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08700" y="304800"/>
            <a:ext cx="2876500" cy="287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901"/>
          </a:srgbClr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/>
          <p:nvPr/>
        </p:nvSpPr>
        <p:spPr>
          <a:xfrm>
            <a:off x="1245050" y="389400"/>
            <a:ext cx="25605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Prezentacja jest częścią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kampanii edukacyjnej 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Zawody przyszłości </a:t>
            </a:r>
            <a:endParaRPr b="1"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 przemyśle 5.0</a:t>
            </a: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348200" y="1633951"/>
            <a:ext cx="4354200" cy="17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900">
                <a:solidFill>
                  <a:schemeClr val="lt1"/>
                </a:solidFill>
                <a:highlight>
                  <a:srgbClr val="8E7CC3"/>
                </a:highlight>
                <a:latin typeface="Open Sans"/>
                <a:ea typeface="Open Sans"/>
                <a:cs typeface="Open Sans"/>
                <a:sym typeface="Open Sans"/>
              </a:rPr>
              <a:t>Dofinansowane ze środków UE.</a:t>
            </a:r>
            <a:endParaRPr sz="900">
              <a:solidFill>
                <a:schemeClr val="lt1"/>
              </a:solidFill>
              <a:highlight>
                <a:srgbClr val="8E7CC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900">
                <a:solidFill>
                  <a:schemeClr val="lt1"/>
                </a:solidFill>
                <a:highlight>
                  <a:srgbClr val="8E7CC3"/>
                </a:highlight>
                <a:latin typeface="Open Sans"/>
                <a:ea typeface="Open Sans"/>
                <a:cs typeface="Open Sans"/>
                <a:sym typeface="Open Sans"/>
              </a:rPr>
              <a:t>Wyrażone poglądy i opinie są jedynie opiniami autora </a:t>
            </a:r>
            <a:endParaRPr sz="900">
              <a:solidFill>
                <a:schemeClr val="lt1"/>
              </a:solidFill>
              <a:highlight>
                <a:srgbClr val="8E7CC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900">
                <a:solidFill>
                  <a:schemeClr val="lt1"/>
                </a:solidFill>
                <a:highlight>
                  <a:srgbClr val="8E7CC3"/>
                </a:highlight>
                <a:latin typeface="Open Sans"/>
                <a:ea typeface="Open Sans"/>
                <a:cs typeface="Open Sans"/>
                <a:sym typeface="Open Sans"/>
              </a:rPr>
              <a:t>lub autorów i niekoniecznie odzwierciedlają poglądy i opinie Unii </a:t>
            </a:r>
            <a:endParaRPr sz="900">
              <a:solidFill>
                <a:schemeClr val="lt1"/>
              </a:solidFill>
              <a:highlight>
                <a:srgbClr val="8E7CC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900">
                <a:solidFill>
                  <a:schemeClr val="lt1"/>
                </a:solidFill>
                <a:highlight>
                  <a:srgbClr val="8E7CC3"/>
                </a:highlight>
                <a:latin typeface="Open Sans"/>
                <a:ea typeface="Open Sans"/>
                <a:cs typeface="Open Sans"/>
                <a:sym typeface="Open Sans"/>
              </a:rPr>
              <a:t>Europejskiej lub Fundacji Rozwoju Systemu Edukacji.</a:t>
            </a:r>
            <a:endParaRPr sz="900">
              <a:solidFill>
                <a:schemeClr val="lt1"/>
              </a:solidFill>
              <a:highlight>
                <a:srgbClr val="8E7CC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900">
                <a:solidFill>
                  <a:schemeClr val="lt1"/>
                </a:solidFill>
                <a:highlight>
                  <a:srgbClr val="8E7CC3"/>
                </a:highlight>
                <a:latin typeface="Open Sans"/>
                <a:ea typeface="Open Sans"/>
                <a:cs typeface="Open Sans"/>
                <a:sym typeface="Open Sans"/>
              </a:rPr>
              <a:t>Unia Europejska ani Fundacja Rozwoju Systemu Edukacji </a:t>
            </a:r>
            <a:endParaRPr sz="900">
              <a:solidFill>
                <a:schemeClr val="lt1"/>
              </a:solidFill>
              <a:highlight>
                <a:srgbClr val="8E7CC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900">
                <a:solidFill>
                  <a:schemeClr val="lt1"/>
                </a:solidFill>
                <a:highlight>
                  <a:srgbClr val="8E7CC3"/>
                </a:highlight>
                <a:latin typeface="Open Sans"/>
                <a:ea typeface="Open Sans"/>
                <a:cs typeface="Open Sans"/>
                <a:sym typeface="Open Sans"/>
              </a:rPr>
              <a:t>nie ponoszą za nie odpowiedzialności.</a:t>
            </a:r>
            <a:endParaRPr sz="900">
              <a:solidFill>
                <a:schemeClr val="lt1"/>
              </a:solidFill>
              <a:highlight>
                <a:srgbClr val="8E7CC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highlight>
                <a:srgbClr val="8E7CC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900">
                <a:solidFill>
                  <a:schemeClr val="lt1"/>
                </a:solidFill>
                <a:highlight>
                  <a:srgbClr val="8E7CC3"/>
                </a:highlight>
                <a:latin typeface="Open Sans"/>
                <a:ea typeface="Open Sans"/>
                <a:cs typeface="Open Sans"/>
                <a:sym typeface="Open Sans"/>
              </a:rPr>
              <a:t>Wszystkie rezultaty opracowane w ramach projektu „Zawody przyszłości </a:t>
            </a:r>
            <a:endParaRPr sz="900">
              <a:solidFill>
                <a:schemeClr val="lt1"/>
              </a:solidFill>
              <a:highlight>
                <a:srgbClr val="8E7CC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900">
                <a:solidFill>
                  <a:schemeClr val="lt1"/>
                </a:solidFill>
                <a:highlight>
                  <a:srgbClr val="8E7CC3"/>
                </a:highlight>
                <a:latin typeface="Open Sans"/>
                <a:ea typeface="Open Sans"/>
                <a:cs typeface="Open Sans"/>
                <a:sym typeface="Open Sans"/>
              </a:rPr>
              <a:t>w przemyśle 5.0” są udostępniane na otwartej licencji Creative Commons Attribution – ShareAlike 4.0 International (CC BY-SA 4.0).</a:t>
            </a:r>
            <a:endParaRPr sz="900">
              <a:solidFill>
                <a:schemeClr val="lt1"/>
              </a:solidFill>
              <a:highlight>
                <a:srgbClr val="8E7CC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900">
                <a:solidFill>
                  <a:schemeClr val="lt1"/>
                </a:solidFill>
                <a:highlight>
                  <a:srgbClr val="8E7CC3"/>
                </a:highlight>
                <a:latin typeface="Open Sans"/>
                <a:ea typeface="Open Sans"/>
                <a:cs typeface="Open Sans"/>
                <a:sym typeface="Open Sans"/>
              </a:rPr>
              <a:t>Dozwolone jest ich nieodpłatne rozpowszechnianie, </a:t>
            </a:r>
            <a:endParaRPr sz="900">
              <a:solidFill>
                <a:schemeClr val="lt1"/>
              </a:solidFill>
              <a:highlight>
                <a:srgbClr val="8E7CC3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900">
                <a:solidFill>
                  <a:schemeClr val="lt1"/>
                </a:solidFill>
                <a:highlight>
                  <a:srgbClr val="8E7CC3"/>
                </a:highlight>
                <a:latin typeface="Open Sans"/>
                <a:ea typeface="Open Sans"/>
                <a:cs typeface="Open Sans"/>
                <a:sym typeface="Open Sans"/>
              </a:rPr>
              <a:t>pod warunkiem wskazania autorstwa oraz źródła finansowania projektu.</a:t>
            </a:r>
            <a:endParaRPr sz="900">
              <a:solidFill>
                <a:schemeClr val="lt1"/>
              </a:solidFill>
              <a:highlight>
                <a:srgbClr val="8E7CC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09961"/>
            <a:ext cx="9144001" cy="163352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0" name="Google Shape;220;p15"/>
          <p:cNvSpPr/>
          <p:nvPr/>
        </p:nvSpPr>
        <p:spPr>
          <a:xfrm>
            <a:off x="1580175" y="3697625"/>
            <a:ext cx="3065700" cy="1248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Burning planet (Dostarczone przez Getty Images)" id="221" name="Google Shape;22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7281" y="161600"/>
            <a:ext cx="3211443" cy="2410150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222" name="Google Shape;222;p15" title="PL Dofinansowane przez UE_PO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5375" y="4046400"/>
            <a:ext cx="2935300" cy="56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901"/>
          </a:srgbClr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ew of a space shuttle and a satellite in orbit (Dostarczone przez Getty Images)"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9825" y="0"/>
            <a:ext cx="5884175" cy="392756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76" name="Google Shape;76;p2"/>
          <p:cNvSpPr txBox="1"/>
          <p:nvPr>
            <p:ph type="title"/>
          </p:nvPr>
        </p:nvSpPr>
        <p:spPr>
          <a:xfrm>
            <a:off x="713125" y="356525"/>
            <a:ext cx="19356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" sz="2000"/>
              <a:t>Od czego zaczynamy?</a:t>
            </a:r>
            <a:endParaRPr sz="2000"/>
          </a:p>
        </p:txBody>
      </p:sp>
      <p:sp>
        <p:nvSpPr>
          <p:cNvPr id="77" name="Google Shape;77;p2"/>
          <p:cNvSpPr txBox="1"/>
          <p:nvPr>
            <p:ph idx="1" type="body"/>
          </p:nvPr>
        </p:nvSpPr>
        <p:spPr>
          <a:xfrm>
            <a:off x="276925" y="1573825"/>
            <a:ext cx="2808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l" sz="1500"/>
              <a:t>Z tej prezentacji dowiesz się:</a:t>
            </a:r>
            <a:endParaRPr b="0"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0" lang="pl" sz="1500"/>
              <a:t>Na czym będzie polegała praca inżyniera terraformacji?</a:t>
            </a:r>
            <a:endParaRPr b="0"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0" lang="pl" sz="1500"/>
              <a:t>Dlaczego to zawód przyszłości?</a:t>
            </a:r>
            <a:endParaRPr b="0"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0" lang="pl" sz="1500"/>
              <a:t>W jaki sposób inżynierowie terraformacji będą tworzyli warunki do życia na Marsie?</a:t>
            </a:r>
            <a:endParaRPr b="0" sz="1500"/>
          </a:p>
        </p:txBody>
      </p:sp>
      <p:sp>
        <p:nvSpPr>
          <p:cNvPr id="78" name="Google Shape;78;p2"/>
          <p:cNvSpPr/>
          <p:nvPr/>
        </p:nvSpPr>
        <p:spPr>
          <a:xfrm>
            <a:off x="3633238" y="4076913"/>
            <a:ext cx="2070439" cy="5204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421473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421473"/>
                </a:solidFill>
                <a:latin typeface="Arial"/>
              </a:rPr>
              <a:t>inżynieria</a:t>
            </a:r>
            <a:br>
              <a:rPr b="0" i="0">
                <a:ln cap="flat" cmpd="sng" w="9525">
                  <a:solidFill>
                    <a:srgbClr val="421473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421473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rgbClr val="421473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421473"/>
                </a:solidFill>
                <a:latin typeface="Arial"/>
              </a:rPr>
              <a:t>atmosferyczna</a:t>
            </a:r>
          </a:p>
        </p:txBody>
      </p:sp>
      <p:sp>
        <p:nvSpPr>
          <p:cNvPr id="79" name="Google Shape;79;p2"/>
          <p:cNvSpPr/>
          <p:nvPr/>
        </p:nvSpPr>
        <p:spPr>
          <a:xfrm>
            <a:off x="5128413" y="4815698"/>
            <a:ext cx="2981963" cy="2250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8E7CC3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8E7CC3"/>
                </a:solidFill>
                <a:latin typeface="Arial"/>
              </a:rPr>
              <a:t>inżynieria biomów</a:t>
            </a:r>
          </a:p>
        </p:txBody>
      </p:sp>
      <p:sp>
        <p:nvSpPr>
          <p:cNvPr id="80" name="Google Shape;80;p2"/>
          <p:cNvSpPr/>
          <p:nvPr/>
        </p:nvSpPr>
        <p:spPr>
          <a:xfrm>
            <a:off x="7303625" y="4152575"/>
            <a:ext cx="1313418" cy="4851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674EA7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74EA7"/>
                </a:solidFill>
                <a:latin typeface="Arial"/>
              </a:rPr>
              <a:t>osłony</a:t>
            </a:r>
            <a:br>
              <a:rPr b="0" i="0">
                <a:ln cap="flat" cmpd="sng" w="9525">
                  <a:solidFill>
                    <a:srgbClr val="674EA7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74EA7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rgbClr val="674EA7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74EA7"/>
                </a:solidFill>
                <a:latin typeface="Arial"/>
              </a:rPr>
              <a:t>radiacyjne</a:t>
            </a:r>
          </a:p>
        </p:txBody>
      </p:sp>
      <p:sp>
        <p:nvSpPr>
          <p:cNvPr id="81" name="Google Shape;81;p2"/>
          <p:cNvSpPr/>
          <p:nvPr/>
        </p:nvSpPr>
        <p:spPr>
          <a:xfrm>
            <a:off x="4864475" y="576038"/>
            <a:ext cx="1355267" cy="5763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1665C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665C9"/>
                </a:solidFill>
                <a:latin typeface="Arial"/>
              </a:rPr>
              <a:t>gospodarka</a:t>
            </a:r>
            <a:br>
              <a:rPr b="0" i="0">
                <a:ln cap="flat" cmpd="sng" w="9525">
                  <a:solidFill>
                    <a:srgbClr val="1665C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665C9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rgbClr val="1665C9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665C9"/>
                </a:solidFill>
                <a:latin typeface="Arial"/>
              </a:rPr>
              <a:t>wodna</a:t>
            </a:r>
          </a:p>
        </p:txBody>
      </p:sp>
      <p:sp>
        <p:nvSpPr>
          <p:cNvPr id="82" name="Google Shape;82;p2"/>
          <p:cNvSpPr/>
          <p:nvPr/>
        </p:nvSpPr>
        <p:spPr>
          <a:xfrm>
            <a:off x="3550575" y="1652675"/>
            <a:ext cx="1313892" cy="2249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6FA8DC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FA8DC"/>
                </a:solidFill>
                <a:latin typeface="Arial"/>
              </a:rPr>
              <a:t>habitaty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509"/>
          </a:srgbClr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>
            <p:ph type="title"/>
          </p:nvPr>
        </p:nvSpPr>
        <p:spPr>
          <a:xfrm>
            <a:off x="107075" y="63700"/>
            <a:ext cx="35955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l" sz="2000">
                <a:solidFill>
                  <a:srgbClr val="000000"/>
                </a:solidFill>
              </a:rPr>
              <a:t>Główne zadania inżyniera terraformacji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88" name="Google Shape;88;p3"/>
          <p:cNvSpPr txBox="1"/>
          <p:nvPr>
            <p:ph idx="2" type="body"/>
          </p:nvPr>
        </p:nvSpPr>
        <p:spPr>
          <a:xfrm>
            <a:off x="5186175" y="677200"/>
            <a:ext cx="3794400" cy="16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pl" sz="1500"/>
              <a:t>Modelowanie atmosfery i klimatu: tworzenie złożonych modeli komputerowych do symulacji zmian ciśnienia atmosferycznego, temperatury i wzorców pogodowych.</a:t>
            </a:r>
            <a:endParaRPr b="0" sz="1500"/>
          </a:p>
        </p:txBody>
      </p:sp>
      <p:sp>
        <p:nvSpPr>
          <p:cNvPr id="89" name="Google Shape;89;p3"/>
          <p:cNvSpPr txBox="1"/>
          <p:nvPr/>
        </p:nvSpPr>
        <p:spPr>
          <a:xfrm>
            <a:off x="5385075" y="2981250"/>
            <a:ext cx="3595500" cy="17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Inżynieria biomów: dobór i wprowadzanie ekstremofili, mikroorganizmów i roślin odpowiednich dla zmieniającego się środowiska w celu ustanowienia ekosystemu.</a:t>
            </a:r>
            <a:endParaRPr b="0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107075" y="1437888"/>
            <a:ext cx="4572000" cy="9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Wydobycie i przetwarzanie zasobów: projektowanie systemów do wydobywania i wykorzystania zasobów planetarnych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– np. lodu, gazów atmosferycznych, regolitu.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3"/>
          <p:cNvSpPr/>
          <p:nvPr/>
        </p:nvSpPr>
        <p:spPr>
          <a:xfrm rot="5402809">
            <a:off x="1721225" y="943848"/>
            <a:ext cx="367200" cy="2889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3"/>
          <p:cNvSpPr/>
          <p:nvPr/>
        </p:nvSpPr>
        <p:spPr>
          <a:xfrm rot="765173">
            <a:off x="3823250" y="582041"/>
            <a:ext cx="1497645" cy="48442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3"/>
          <p:cNvSpPr/>
          <p:nvPr/>
        </p:nvSpPr>
        <p:spPr>
          <a:xfrm rot="2307037">
            <a:off x="3201557" y="1763539"/>
            <a:ext cx="2951563" cy="343569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how the terraforming engineer at work; comix/cartoon style; with dominating muted indigo colour"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98548"/>
            <a:ext cx="4572000" cy="25449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509"/>
          </a:srgbClr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type="title"/>
          </p:nvPr>
        </p:nvSpPr>
        <p:spPr>
          <a:xfrm>
            <a:off x="524575" y="547550"/>
            <a:ext cx="48969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pl" sz="2000"/>
              <a:t>Co sprawia, że inżynier terraformacji to zawód przyszłości?</a:t>
            </a:r>
            <a:endParaRPr sz="2000"/>
          </a:p>
        </p:txBody>
      </p:sp>
      <p:sp>
        <p:nvSpPr>
          <p:cNvPr id="100" name="Google Shape;100;p4"/>
          <p:cNvSpPr txBox="1"/>
          <p:nvPr>
            <p:ph idx="1" type="body"/>
          </p:nvPr>
        </p:nvSpPr>
        <p:spPr>
          <a:xfrm>
            <a:off x="241025" y="1765800"/>
            <a:ext cx="1607100" cy="3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pl" sz="1500">
                <a:solidFill>
                  <a:srgbClr val="000000"/>
                </a:solidFill>
              </a:rPr>
              <a:t>Kolejne przełomy </a:t>
            </a:r>
            <a:endParaRPr b="0"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pl" sz="1500">
                <a:solidFill>
                  <a:srgbClr val="000000"/>
                </a:solidFill>
              </a:rPr>
              <a:t>w robotyce, AI, inżynierii materiałowej, biotechnologii </a:t>
            </a:r>
            <a:endParaRPr b="0"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pl" sz="1500">
                <a:solidFill>
                  <a:srgbClr val="000000"/>
                </a:solidFill>
              </a:rPr>
              <a:t>i produkcji energii czynią koncepcje terraformacji bardziej realnymi.</a:t>
            </a:r>
            <a:endParaRPr b="0" sz="1500">
              <a:solidFill>
                <a:srgbClr val="000000"/>
              </a:solidFill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2017500" y="3763475"/>
            <a:ext cx="2554500" cy="1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Wrodzone ludzkie dążenie do odkrywania, rozumienia i przesuwania granic tego, co możliwe.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2488675" y="1815075"/>
            <a:ext cx="2932800" cy="17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highlight>
                  <a:srgbClr val="D9D2E9"/>
                </a:highlight>
                <a:latin typeface="Open Sans"/>
                <a:ea typeface="Open Sans"/>
                <a:cs typeface="Open Sans"/>
                <a:sym typeface="Open Sans"/>
              </a:rPr>
              <a:t>Rosnące finansowanie prywatne i publiczne na rzecz eksploracji kosmosu, kolonizacji i wykorzystania zasobów stworzy zapotrzebowanie </a:t>
            </a:r>
            <a:endParaRPr sz="1500">
              <a:highlight>
                <a:srgbClr val="D9D2E9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highlight>
                  <a:srgbClr val="D9D2E9"/>
                </a:highlight>
                <a:latin typeface="Open Sans"/>
                <a:ea typeface="Open Sans"/>
                <a:cs typeface="Open Sans"/>
                <a:sym typeface="Open Sans"/>
              </a:rPr>
              <a:t>na inżynierów planetarnych.</a:t>
            </a:r>
            <a:endParaRPr b="0" i="0" sz="1500" u="none" cap="none" strike="noStrike">
              <a:solidFill>
                <a:srgbClr val="000000"/>
              </a:solidFill>
              <a:highlight>
                <a:srgbClr val="F9F9F9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4912200" y="3584350"/>
            <a:ext cx="37632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highlight>
                  <a:schemeClr val="accent4"/>
                </a:highlight>
                <a:latin typeface="Open Sans"/>
                <a:ea typeface="Open Sans"/>
                <a:cs typeface="Open Sans"/>
                <a:sym typeface="Open Sans"/>
              </a:rPr>
              <a:t>Jako zabezpieczenie przed katastrofami na Ziemi i w celu zapewnienia przyszłości ludzkości, istnienie na wielu planetach staje się strategiczną koniecznością.</a:t>
            </a:r>
            <a:endParaRPr b="0" i="0" sz="1500" u="none" cap="none" strike="noStrike">
              <a:solidFill>
                <a:srgbClr val="000000"/>
              </a:solidFill>
              <a:highlight>
                <a:srgbClr val="9FC5E8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reate another/different picture; show the terraforming engineer at work; comix/cartoon style; with dominating muted indigo colour"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150" y="133350"/>
            <a:ext cx="3213000" cy="321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509"/>
          </a:srgbClr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/>
        </p:nvSpPr>
        <p:spPr>
          <a:xfrm>
            <a:off x="787325" y="211500"/>
            <a:ext cx="29781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pl" sz="2000">
                <a:latin typeface="Open Sans"/>
                <a:ea typeface="Open Sans"/>
                <a:cs typeface="Open Sans"/>
                <a:sym typeface="Open Sans"/>
              </a:rPr>
              <a:t>Czym jest terraformacja?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604500" y="1263275"/>
            <a:ext cx="2154000" cy="3409200"/>
          </a:xfrm>
          <a:prstGeom prst="rect">
            <a:avLst/>
          </a:prstGeom>
          <a:solidFill>
            <a:srgbClr val="421473">
              <a:alpha val="74509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Terraformacja 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hipotetyczny proces celowej modyfikacji atmosfery, temperatury, topografii powierzchni 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lub ekologii planety, księżyca lub innego ciała niebieskiego, aby uczynić je zdatnymi 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 zamieszkania.</a:t>
            </a:r>
            <a:endParaRPr b="0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4701000" y="287800"/>
            <a:ext cx="1675200" cy="173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Obejmuje ogromne, długoterminowe projekty inżynieryjne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na skalę planetarną.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6745300" y="763375"/>
            <a:ext cx="2154000" cy="10518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Celem jest stworzenie stabilnych, samowystarczalnych ekosystemów.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how terraforming engineer on his way to the distant planet; comix style; dominating muted indigo colour." id="113" name="Google Shape;1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2299" y="2323400"/>
            <a:ext cx="5066275" cy="282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901"/>
          </a:srgbClr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ab9fdc2a24_22_1"/>
          <p:cNvSpPr txBox="1"/>
          <p:nvPr>
            <p:ph type="title"/>
          </p:nvPr>
        </p:nvSpPr>
        <p:spPr>
          <a:xfrm>
            <a:off x="2174100" y="603550"/>
            <a:ext cx="47958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pl" sz="2000"/>
              <a:t>Wielka wizja: przekształcenie Marsa</a:t>
            </a:r>
            <a:endParaRPr sz="2000"/>
          </a:p>
        </p:txBody>
      </p:sp>
      <p:sp>
        <p:nvSpPr>
          <p:cNvPr id="119" name="Google Shape;119;g3ab9fdc2a24_22_1"/>
          <p:cNvSpPr txBox="1"/>
          <p:nvPr>
            <p:ph idx="1" type="body"/>
          </p:nvPr>
        </p:nvSpPr>
        <p:spPr>
          <a:xfrm>
            <a:off x="4572000" y="1827075"/>
            <a:ext cx="4368300" cy="30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➢"/>
            </a:pPr>
            <a:r>
              <a:rPr b="0" lang="pl" sz="1500">
                <a:solidFill>
                  <a:srgbClr val="000000"/>
                </a:solidFill>
                <a:highlight>
                  <a:srgbClr val="D9D2E9"/>
                </a:highlight>
              </a:rPr>
              <a:t>Aktualny stan:</a:t>
            </a:r>
            <a:r>
              <a:rPr b="0" lang="pl" sz="1500">
                <a:solidFill>
                  <a:srgbClr val="000000"/>
                </a:solidFill>
                <a:highlight>
                  <a:srgbClr val="F9F9F9"/>
                </a:highlight>
              </a:rPr>
              <a:t> zimno, rzadka atmosfera (głównie CO2, 1% ciśnienia ziemskiego), brak ciekłej wody na powierzchni, wysokie promieniowanie.</a:t>
            </a:r>
            <a:endParaRPr b="0" sz="1500">
              <a:solidFill>
                <a:srgbClr val="000000"/>
              </a:solidFill>
              <a:highlight>
                <a:srgbClr val="F9F9F9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➢"/>
            </a:pPr>
            <a:r>
              <a:rPr b="0" lang="pl" sz="1500">
                <a:solidFill>
                  <a:srgbClr val="000000"/>
                </a:solidFill>
                <a:highlight>
                  <a:srgbClr val="D9D2E9"/>
                </a:highlight>
              </a:rPr>
              <a:t>Wizja:</a:t>
            </a:r>
            <a:r>
              <a:rPr b="0" lang="pl" sz="1500">
                <a:solidFill>
                  <a:srgbClr val="000000"/>
                </a:solidFill>
                <a:highlight>
                  <a:srgbClr val="F9F9F9"/>
                </a:highlight>
              </a:rPr>
              <a:t> przekształcenie Marsa w cieplejszą, bardziej wilgotną planetę z atmosferą nadającą się do oddychania (i z wodą powierzchniową, zdolną </a:t>
            </a:r>
            <a:endParaRPr b="0" sz="1500">
              <a:solidFill>
                <a:srgbClr val="000000"/>
              </a:solidFill>
              <a:highlight>
                <a:srgbClr val="F9F9F9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l" sz="1500">
                <a:solidFill>
                  <a:srgbClr val="000000"/>
                </a:solidFill>
                <a:highlight>
                  <a:srgbClr val="F9F9F9"/>
                </a:highlight>
              </a:rPr>
              <a:t>do podtrzymywania roślinności),</a:t>
            </a:r>
            <a:endParaRPr b="0" sz="1500">
              <a:solidFill>
                <a:srgbClr val="000000"/>
              </a:solidFill>
              <a:highlight>
                <a:srgbClr val="F9F9F9"/>
              </a:highlight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l" sz="1500">
                <a:solidFill>
                  <a:srgbClr val="000000"/>
                </a:solidFill>
                <a:highlight>
                  <a:srgbClr val="F9F9F9"/>
                </a:highlight>
              </a:rPr>
              <a:t>a później przyjazną też dla ludzi.</a:t>
            </a:r>
            <a:endParaRPr b="0" sz="1500">
              <a:solidFill>
                <a:srgbClr val="000000"/>
              </a:solidFill>
              <a:highlight>
                <a:srgbClr val="F9F9F9"/>
              </a:highlight>
            </a:endParaRPr>
          </a:p>
        </p:txBody>
      </p:sp>
      <p:sp>
        <p:nvSpPr>
          <p:cNvPr id="120" name="Google Shape;120;g3ab9fdc2a24_22_1"/>
          <p:cNvSpPr txBox="1"/>
          <p:nvPr/>
        </p:nvSpPr>
        <p:spPr>
          <a:xfrm>
            <a:off x="205050" y="1827075"/>
            <a:ext cx="41778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Mars jest obecnie </a:t>
            </a:r>
            <a:r>
              <a:rPr lang="pl" sz="1500">
                <a:highlight>
                  <a:srgbClr val="D9D2E9"/>
                </a:highlight>
                <a:latin typeface="Open Sans"/>
                <a:ea typeface="Open Sans"/>
                <a:cs typeface="Open Sans"/>
                <a:sym typeface="Open Sans"/>
              </a:rPr>
              <a:t>głównym kandydatem</a:t>
            </a: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do terraformacji ze względu na relatywną bliskość, dawną obecność wody i geologię nieco zbliżoną do Ziemi.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Rework the same prompt but without text/dialogs." id="121" name="Google Shape;121;g3ab9fdc2a24_22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175" y="3001150"/>
            <a:ext cx="3848724" cy="2142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901"/>
          </a:srgbClr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b9fdc2a24_22_8"/>
          <p:cNvSpPr txBox="1"/>
          <p:nvPr>
            <p:ph type="title"/>
          </p:nvPr>
        </p:nvSpPr>
        <p:spPr>
          <a:xfrm>
            <a:off x="313988" y="4138550"/>
            <a:ext cx="2587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" sz="2500">
                <a:solidFill>
                  <a:srgbClr val="FFFFFF"/>
                </a:solidFill>
              </a:rPr>
              <a:t>Inżynieria niemożliwego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127" name="Google Shape;127;g3ab9fdc2a24_22_8"/>
          <p:cNvSpPr txBox="1"/>
          <p:nvPr>
            <p:ph idx="1" type="body"/>
          </p:nvPr>
        </p:nvSpPr>
        <p:spPr>
          <a:xfrm>
            <a:off x="3806350" y="551850"/>
            <a:ext cx="4957200" cy="4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lang="pl" sz="1500">
                <a:solidFill>
                  <a:srgbClr val="000000"/>
                </a:solidFill>
              </a:rPr>
              <a:t>Przed terraformacją stoją ogromne przeszkody naukowe i inżynieryjne:</a:t>
            </a:r>
            <a:endParaRPr b="0"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➢"/>
            </a:pPr>
            <a:r>
              <a:rPr b="0" lang="pl" sz="1500">
                <a:solidFill>
                  <a:srgbClr val="000000"/>
                </a:solidFill>
              </a:rPr>
              <a:t>inżynieria atmosferyczna: zagęszczanie atmosfery, wprowadzanie gazów oddechowych (tlen, azot)</a:t>
            </a:r>
            <a:endParaRPr b="0"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➢"/>
            </a:pPr>
            <a:r>
              <a:rPr b="0" lang="pl" sz="1500">
                <a:solidFill>
                  <a:srgbClr val="000000"/>
                </a:solidFill>
              </a:rPr>
              <a:t>regulacja temperatury: ogrzewanie planety, aby umożliwić istnienie ciekłej wody</a:t>
            </a:r>
            <a:endParaRPr b="0"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➢"/>
            </a:pPr>
            <a:r>
              <a:rPr b="0" lang="pl" sz="1500">
                <a:solidFill>
                  <a:srgbClr val="000000"/>
                </a:solidFill>
              </a:rPr>
              <a:t>gospodarka wodna: uwalnianie zamarzniętych rezerwuarów wody i ustanowienie obiegu wody</a:t>
            </a:r>
            <a:endParaRPr b="0"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➢"/>
            </a:pPr>
            <a:r>
              <a:rPr b="0" lang="pl" sz="1500">
                <a:solidFill>
                  <a:srgbClr val="000000"/>
                </a:solidFill>
              </a:rPr>
              <a:t>osłony radiacyjne: ochrona nowego środowiska przed szkodliwym promieniowaniem słonecznym i kosmicznym</a:t>
            </a:r>
            <a:endParaRPr b="0" sz="15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➢"/>
            </a:pPr>
            <a:r>
              <a:rPr b="0" lang="pl" sz="1500">
                <a:solidFill>
                  <a:srgbClr val="000000"/>
                </a:solidFill>
              </a:rPr>
              <a:t>ekologia: wprowadzanie mikroorganizmów, roślin, a w końcu zwierząt w celu stworzenia stabilnych biomów.</a:t>
            </a:r>
            <a:endParaRPr b="0" sz="1500">
              <a:solidFill>
                <a:srgbClr val="000000"/>
              </a:solidFill>
            </a:endParaRPr>
          </a:p>
        </p:txBody>
      </p:sp>
      <p:pic>
        <p:nvPicPr>
          <p:cNvPr descr="Show terraforming engineers (man and woman) working on Mars; comix style with cartoon dialogs and text boxes; dominating muted indigo colour." id="128" name="Google Shape;128;g3ab9fdc2a24_22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751" y="-3"/>
            <a:ext cx="2255675" cy="40399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901"/>
          </a:srgbClr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294200" y="501100"/>
            <a:ext cx="40659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l" sz="2000">
                <a:solidFill>
                  <a:srgbClr val="000000"/>
                </a:solidFill>
              </a:rPr>
              <a:t>Jakich kluczowych kompetencji potrzebuje inżynier terraformacji?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34" name="Google Shape;134;p6"/>
          <p:cNvSpPr txBox="1"/>
          <p:nvPr>
            <p:ph idx="1" type="subTitle"/>
          </p:nvPr>
        </p:nvSpPr>
        <p:spPr>
          <a:xfrm>
            <a:off x="633925" y="3463500"/>
            <a:ext cx="2684400" cy="1257900"/>
          </a:xfrm>
          <a:prstGeom prst="rect">
            <a:avLst/>
          </a:prstGeom>
          <a:solidFill>
            <a:srgbClr val="421473">
              <a:alpha val="74901"/>
            </a:srgbClr>
          </a:solidFill>
          <a:ln cap="flat" cmpd="sng" w="9525">
            <a:solidFill>
              <a:srgbClr val="421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0" lang="pl" sz="1500">
                <a:solidFill>
                  <a:schemeClr val="lt1"/>
                </a:solidFill>
              </a:rPr>
              <a:t>Biotechnologia i mikrobiologia: wiedza </a:t>
            </a:r>
            <a:endParaRPr b="0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0" lang="pl" sz="1500">
                <a:solidFill>
                  <a:schemeClr val="lt1"/>
                </a:solidFill>
              </a:rPr>
              <a:t>o ekstremofilach, inżynierii genetycznej i projektowaniu ekosystemów.</a:t>
            </a:r>
            <a:endParaRPr b="0" sz="1500">
              <a:solidFill>
                <a:schemeClr val="lt1"/>
              </a:solidFill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5728625" y="613325"/>
            <a:ext cx="2684400" cy="125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Robotyka i automatyka: projektowanie i wdrażanie autonomicznych systemów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do budowy i konserwacji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w trudnych warunkach.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5907125" y="2659050"/>
            <a:ext cx="2889300" cy="1698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latin typeface="Open Sans"/>
                <a:ea typeface="Open Sans"/>
                <a:cs typeface="Open Sans"/>
                <a:sym typeface="Open Sans"/>
              </a:rPr>
              <a:t>Analityka big data i AI: wykorzystanie ogromnych zbiorów danych i sztucznej inteligencji do modelowania planetarnego, symulacji i analizy predykcyjnej w długich skalach czasowych.</a:t>
            </a:r>
            <a:endParaRPr b="0"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Draw the space rocket; comix style; muted indigo should dominate."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6499" y="1004102"/>
            <a:ext cx="2011025" cy="36017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38" name="Google Shape;138;p6"/>
          <p:cNvSpPr txBox="1"/>
          <p:nvPr/>
        </p:nvSpPr>
        <p:spPr>
          <a:xfrm>
            <a:off x="197125" y="1728550"/>
            <a:ext cx="3121200" cy="1101300"/>
          </a:xfrm>
          <a:prstGeom prst="rect">
            <a:avLst/>
          </a:prstGeom>
          <a:solidFill>
            <a:srgbClr val="421473">
              <a:alpha val="74901"/>
            </a:srgbClr>
          </a:solidFill>
          <a:ln cap="flat" cmpd="sng" w="9525">
            <a:solidFill>
              <a:srgbClr val="421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Astrofizyka i nauki planetarne: głębokie zrozumienie mechaniki nieba, geologii planetarnej 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 dynamiki atmosfery.</a:t>
            </a:r>
            <a:endParaRPr b="0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1473">
            <a:alpha val="74901"/>
          </a:srgbClr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type="title"/>
          </p:nvPr>
        </p:nvSpPr>
        <p:spPr>
          <a:xfrm>
            <a:off x="379625" y="80675"/>
            <a:ext cx="22323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pl" sz="2000">
                <a:solidFill>
                  <a:schemeClr val="lt1"/>
                </a:solidFill>
              </a:rPr>
              <a:t>Czym jest </a:t>
            </a:r>
            <a:r>
              <a:rPr lang="pl" sz="2000">
                <a:solidFill>
                  <a:srgbClr val="B4A7D6"/>
                </a:solidFill>
              </a:rPr>
              <a:t>przemysł 5.0</a:t>
            </a:r>
            <a:r>
              <a:rPr lang="pl" sz="2000">
                <a:solidFill>
                  <a:schemeClr val="lt1"/>
                </a:solidFill>
              </a:rPr>
              <a:t>?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44" name="Google Shape;144;p5"/>
          <p:cNvSpPr txBox="1"/>
          <p:nvPr>
            <p:ph idx="1" type="body"/>
          </p:nvPr>
        </p:nvSpPr>
        <p:spPr>
          <a:xfrm>
            <a:off x="87475" y="1020875"/>
            <a:ext cx="3204000" cy="22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pl" sz="1500">
                <a:solidFill>
                  <a:schemeClr val="lt1"/>
                </a:solidFill>
              </a:rPr>
              <a:t>Terraformacja to ostateczna granica eksploracji kosmosu. </a:t>
            </a:r>
            <a:endParaRPr b="0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pl" sz="1500">
                <a:solidFill>
                  <a:schemeClr val="lt1"/>
                </a:solidFill>
              </a:rPr>
              <a:t>Jest procesem przekształcania niezdatnej do zamieszkania planety w obiekt zdolny </a:t>
            </a:r>
            <a:endParaRPr b="0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pl" sz="1500">
                <a:solidFill>
                  <a:schemeClr val="lt1"/>
                </a:solidFill>
              </a:rPr>
              <a:t>do podtrzymywania życia. Inżynier terraformacji </a:t>
            </a:r>
            <a:endParaRPr b="0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pl" sz="1500">
                <a:solidFill>
                  <a:schemeClr val="lt1"/>
                </a:solidFill>
              </a:rPr>
              <a:t>uwzględnia w swojej pracy założenia przemysłu 5.0.</a:t>
            </a:r>
            <a:endParaRPr b="0" sz="1500">
              <a:solidFill>
                <a:schemeClr val="lt1"/>
              </a:solidFill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6547725" y="323250"/>
            <a:ext cx="2484300" cy="4497000"/>
          </a:xfrm>
          <a:prstGeom prst="rect">
            <a:avLst/>
          </a:prstGeom>
          <a:noFill/>
          <a:ln cap="flat" cmpd="sng" w="9525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 rewolucja przemysłowa miała miejsce pod koniec XVIII wieku, kiedy wynaleziono maszynę parową. Jej wykorzystanie w fabrykach napędziło mechanizację produkcji. Na początku XXI wieku zdefiniowana została 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 rewolucja przemysłowa. Wiąże się 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z wprowadzaniem nowoczesnych modeli organizacyjnych, bazujących 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 technologiach, takich jak sztuczna inteligencja, analityka big data 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czy blockchain.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87475" y="3290325"/>
            <a:ext cx="6030300" cy="1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Przemysł 5.0 to koncepcja ekspertów Komisji Europejskiej, rozwijająca ideę przemysłu 4.0. W modelu 5.0 chodzi o stawianie w centrum biznesu człowieka, dbanie o zrównoważony rozwój oraz o budowanie odporności. Inżynier terraformacji jest profesją przyszłości w ramach przemysłu 5.0, ponieważ branża kosmiczna będzie nabierała coraz większego znaczenia w związku z nowymi misjami międzygwiezdnymi.</a:t>
            </a:r>
            <a:endParaRPr b="0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Macedonian flag only on the arm, not on the backpack." id="147" name="Google Shape;14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0125" y="362675"/>
            <a:ext cx="2927652" cy="29276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